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50"/>
  </p:notesMasterIdLst>
  <p:sldIdLst>
    <p:sldId id="256" r:id="rId2"/>
    <p:sldId id="286" r:id="rId3"/>
    <p:sldId id="350" r:id="rId4"/>
    <p:sldId id="292" r:id="rId5"/>
    <p:sldId id="351" r:id="rId6"/>
    <p:sldId id="352" r:id="rId7"/>
    <p:sldId id="353" r:id="rId8"/>
    <p:sldId id="354" r:id="rId9"/>
    <p:sldId id="355" r:id="rId10"/>
    <p:sldId id="356" r:id="rId11"/>
    <p:sldId id="357" r:id="rId12"/>
    <p:sldId id="358" r:id="rId13"/>
    <p:sldId id="359" r:id="rId14"/>
    <p:sldId id="360" r:id="rId15"/>
    <p:sldId id="290" r:id="rId16"/>
    <p:sldId id="298" r:id="rId17"/>
    <p:sldId id="299" r:id="rId18"/>
    <p:sldId id="364" r:id="rId19"/>
    <p:sldId id="361" r:id="rId20"/>
    <p:sldId id="365" r:id="rId21"/>
    <p:sldId id="366" r:id="rId22"/>
    <p:sldId id="367" r:id="rId23"/>
    <p:sldId id="368" r:id="rId24"/>
    <p:sldId id="369" r:id="rId25"/>
    <p:sldId id="370" r:id="rId26"/>
    <p:sldId id="371" r:id="rId27"/>
    <p:sldId id="372" r:id="rId28"/>
    <p:sldId id="391" r:id="rId29"/>
    <p:sldId id="392" r:id="rId30"/>
    <p:sldId id="373" r:id="rId31"/>
    <p:sldId id="374" r:id="rId32"/>
    <p:sldId id="375" r:id="rId33"/>
    <p:sldId id="376" r:id="rId34"/>
    <p:sldId id="377" r:id="rId35"/>
    <p:sldId id="378" r:id="rId36"/>
    <p:sldId id="379" r:id="rId37"/>
    <p:sldId id="380" r:id="rId38"/>
    <p:sldId id="381" r:id="rId39"/>
    <p:sldId id="382" r:id="rId40"/>
    <p:sldId id="383" r:id="rId41"/>
    <p:sldId id="384" r:id="rId42"/>
    <p:sldId id="385" r:id="rId43"/>
    <p:sldId id="386" r:id="rId44"/>
    <p:sldId id="387" r:id="rId45"/>
    <p:sldId id="388" r:id="rId46"/>
    <p:sldId id="389" r:id="rId47"/>
    <p:sldId id="390" r:id="rId48"/>
    <p:sldId id="347" r:id="rId49"/>
  </p:sldIdLst>
  <p:sldSz cx="18288000" cy="10287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EE9096" initials="E" lastIdx="1" clrIdx="0">
    <p:extLst>
      <p:ext uri="{19B8F6BF-5375-455C-9EA6-DF929625EA0E}">
        <p15:presenceInfo xmlns:p15="http://schemas.microsoft.com/office/powerpoint/2012/main" userId="EE9096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BC82"/>
    <a:srgbClr val="EAEAEA"/>
    <a:srgbClr val="CDCDCD"/>
    <a:srgbClr val="0F1523"/>
    <a:srgbClr val="BFBFB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59" d="100"/>
          <a:sy n="59" d="100"/>
        </p:scale>
        <p:origin x="269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commentAuthors" Target="commentAuthors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3451187-D22F-4435-A958-E5F00CAA1B4C}" type="datetimeFigureOut">
              <a:rPr lang="ru-RU" smtClean="0"/>
              <a:t>13.10.2025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0E166B-1CF0-4472-8BB0-329C73D2C4F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63956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10/13/2025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axenta.tech" TargetMode="External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s://axenta.tech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1.png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png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png"/><Relationship Id="rId4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8.png"/><Relationship Id="rId4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png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2.png"/><Relationship Id="rId4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hyperlink" Target="https://axenta.tech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6.jpeg"/><Relationship Id="rId4" Type="http://schemas.openxmlformats.org/officeDocument/2006/relationships/image" Target="../media/image1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7.jpeg"/><Relationship Id="rId4" Type="http://schemas.openxmlformats.org/officeDocument/2006/relationships/image" Target="../media/image17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1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9.jpeg"/><Relationship Id="rId4" Type="http://schemas.openxmlformats.org/officeDocument/2006/relationships/image" Target="../media/image17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0.jpg"/><Relationship Id="rId4" Type="http://schemas.openxmlformats.org/officeDocument/2006/relationships/image" Target="../media/image1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jpg"/><Relationship Id="rId4" Type="http://schemas.openxmlformats.org/officeDocument/2006/relationships/image" Target="../media/image1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png"/><Relationship Id="rId4" Type="http://schemas.openxmlformats.org/officeDocument/2006/relationships/image" Target="../media/image1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17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6.png"/><Relationship Id="rId4" Type="http://schemas.openxmlformats.org/officeDocument/2006/relationships/image" Target="../media/image1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7.png"/><Relationship Id="rId4" Type="http://schemas.openxmlformats.org/officeDocument/2006/relationships/image" Target="../media/image17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8.png"/><Relationship Id="rId4" Type="http://schemas.openxmlformats.org/officeDocument/2006/relationships/image" Target="../media/image1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9.png"/><Relationship Id="rId4" Type="http://schemas.openxmlformats.org/officeDocument/2006/relationships/image" Target="../media/image17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1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1.png"/><Relationship Id="rId4" Type="http://schemas.openxmlformats.org/officeDocument/2006/relationships/image" Target="../media/image1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2.png"/><Relationship Id="rId4" Type="http://schemas.openxmlformats.org/officeDocument/2006/relationships/image" Target="../media/image1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png"/><Relationship Id="rId4" Type="http://schemas.openxmlformats.org/officeDocument/2006/relationships/image" Target="../media/image1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4.png"/><Relationship Id="rId4" Type="http://schemas.openxmlformats.org/officeDocument/2006/relationships/image" Target="../media/image1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5.png"/><Relationship Id="rId4" Type="http://schemas.openxmlformats.org/officeDocument/2006/relationships/image" Target="../media/image1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6.png"/><Relationship Id="rId4" Type="http://schemas.openxmlformats.org/officeDocument/2006/relationships/image" Target="../media/image1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1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9.png"/><Relationship Id="rId4" Type="http://schemas.openxmlformats.org/officeDocument/2006/relationships/image" Target="../media/image1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/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0.png"/><Relationship Id="rId4" Type="http://schemas.openxmlformats.org/officeDocument/2006/relationships/image" Target="../media/image1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hyperlink" Target="https://axenta.tech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2.png"/><Relationship Id="rId5" Type="http://schemas.openxmlformats.org/officeDocument/2006/relationships/image" Target="../media/image61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flipH="1"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8000" y="0"/>
                </a:moveTo>
                <a:lnTo>
                  <a:pt x="0" y="0"/>
                </a:lnTo>
                <a:lnTo>
                  <a:pt x="0" y="10287000"/>
                </a:lnTo>
                <a:lnTo>
                  <a:pt x="18288000" y="10287000"/>
                </a:lnTo>
                <a:lnTo>
                  <a:pt x="18288000" y="0"/>
                </a:lnTo>
                <a:close/>
              </a:path>
            </a:pathLst>
          </a:custGeom>
          <a:blipFill>
            <a:blip r:embed="rId2"/>
            <a:stretch>
              <a:fillRect r="-52678"/>
            </a:stretch>
          </a:blipFill>
        </p:spPr>
      </p:sp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6B6191B4-3DDF-4D61-9351-942E11F646E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15" name="Группа 14">
            <a:extLst>
              <a:ext uri="{FF2B5EF4-FFF2-40B4-BE49-F238E27FC236}">
                <a16:creationId xmlns:a16="http://schemas.microsoft.com/office/drawing/2014/main" id="{52200C60-9589-456F-A024-49A14C20AEC8}"/>
              </a:ext>
            </a:extLst>
          </p:cNvPr>
          <p:cNvGrpSpPr/>
          <p:nvPr/>
        </p:nvGrpSpPr>
        <p:grpSpPr>
          <a:xfrm>
            <a:off x="10668000" y="1698839"/>
            <a:ext cx="10591800" cy="7124963"/>
            <a:chOff x="5746975" y="1028700"/>
            <a:chExt cx="13587607" cy="9140202"/>
          </a:xfrm>
        </p:grpSpPr>
        <p:sp>
          <p:nvSpPr>
            <p:cNvPr id="3" name="Freeform 3"/>
            <p:cNvSpPr/>
            <p:nvPr/>
          </p:nvSpPr>
          <p:spPr>
            <a:xfrm>
              <a:off x="6478608" y="1028700"/>
              <a:ext cx="12855974" cy="7177785"/>
            </a:xfrm>
            <a:custGeom>
              <a:avLst/>
              <a:gdLst/>
              <a:ahLst/>
              <a:cxnLst/>
              <a:rect l="l" t="t" r="r" b="b"/>
              <a:pathLst>
                <a:path w="12855974" h="7177785">
                  <a:moveTo>
                    <a:pt x="0" y="0"/>
                  </a:moveTo>
                  <a:lnTo>
                    <a:pt x="12855974" y="0"/>
                  </a:lnTo>
                  <a:lnTo>
                    <a:pt x="12855974" y="7177785"/>
                  </a:lnTo>
                  <a:lnTo>
                    <a:pt x="0" y="717778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t="-1162" b="-1162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5746975" y="2764938"/>
              <a:ext cx="12856306" cy="7403964"/>
            </a:xfrm>
            <a:custGeom>
              <a:avLst/>
              <a:gdLst/>
              <a:ahLst/>
              <a:cxnLst/>
              <a:rect l="l" t="t" r="r" b="b"/>
              <a:pathLst>
                <a:path w="12856306" h="7403964">
                  <a:moveTo>
                    <a:pt x="0" y="0"/>
                  </a:moveTo>
                  <a:lnTo>
                    <a:pt x="12856306" y="0"/>
                  </a:lnTo>
                  <a:lnTo>
                    <a:pt x="12856306" y="7403964"/>
                  </a:lnTo>
                  <a:lnTo>
                    <a:pt x="0" y="74039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/>
              <a:stretch>
                <a:fillRect l="-402" r="-402"/>
              </a:stretch>
            </a:blipFill>
          </p:spPr>
        </p:sp>
      </p:grpSp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C206AFF-2BC4-4B54-810E-0D51843179F3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" y="544392"/>
            <a:ext cx="4199564" cy="472420"/>
          </a:xfrm>
          <a:prstGeom prst="rect">
            <a:avLst/>
          </a:prstGeom>
        </p:spPr>
      </p:pic>
      <p:grpSp>
        <p:nvGrpSpPr>
          <p:cNvPr id="16" name="Группа 15">
            <a:extLst>
              <a:ext uri="{FF2B5EF4-FFF2-40B4-BE49-F238E27FC236}">
                <a16:creationId xmlns:a16="http://schemas.microsoft.com/office/drawing/2014/main" id="{608A27D3-C985-4E49-B647-658D45D29FBC}"/>
              </a:ext>
            </a:extLst>
          </p:cNvPr>
          <p:cNvGrpSpPr/>
          <p:nvPr/>
        </p:nvGrpSpPr>
        <p:grpSpPr>
          <a:xfrm>
            <a:off x="1114508" y="1740647"/>
            <a:ext cx="3192443" cy="495238"/>
            <a:chOff x="1117620" y="927925"/>
            <a:chExt cx="3192443" cy="495238"/>
          </a:xfrm>
        </p:grpSpPr>
        <p:pic>
          <p:nvPicPr>
            <p:cNvPr id="17" name="Рисунок 16">
              <a:extLst>
                <a:ext uri="{FF2B5EF4-FFF2-40B4-BE49-F238E27FC236}">
                  <a16:creationId xmlns:a16="http://schemas.microsoft.com/office/drawing/2014/main" id="{54B88655-497D-4893-A627-08104497264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17620" y="927925"/>
              <a:ext cx="317460" cy="495238"/>
            </a:xfrm>
            <a:prstGeom prst="rect">
              <a:avLst/>
            </a:prstGeom>
          </p:spPr>
        </p:pic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430A6EF2-98A5-4321-A54B-0FF7CD093D57}"/>
                </a:ext>
              </a:extLst>
            </p:cNvPr>
            <p:cNvSpPr txBox="1"/>
            <p:nvPr/>
          </p:nvSpPr>
          <p:spPr>
            <a:xfrm>
              <a:off x="1466850" y="990878"/>
              <a:ext cx="2843213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ru-RU" sz="1800" b="1" spc="-5" dirty="0">
                  <a:solidFill>
                    <a:schemeClr val="bg1"/>
                  </a:solidFill>
                  <a:latin typeface="Arial" panose="020B0604020202020204" pitchFamily="34" charset="0"/>
                  <a:ea typeface="Microsoft Sans Serif"/>
                  <a:cs typeface="Arial" panose="020B0604020202020204" pitchFamily="34" charset="0"/>
                </a:rPr>
                <a:t>Сделано</a:t>
              </a:r>
              <a:r>
                <a:rPr lang="ru-RU" sz="1800" b="1" spc="-35" dirty="0">
                  <a:solidFill>
                    <a:schemeClr val="bg1"/>
                  </a:solidFill>
                  <a:latin typeface="Arial" panose="020B0604020202020204" pitchFamily="34" charset="0"/>
                  <a:ea typeface="Microsoft Sans Serif"/>
                  <a:cs typeface="Arial" panose="020B0604020202020204" pitchFamily="34" charset="0"/>
                </a:rPr>
                <a:t> </a:t>
              </a:r>
              <a:r>
                <a:rPr lang="ru-RU" sz="1800" b="1" dirty="0">
                  <a:solidFill>
                    <a:schemeClr val="bg1"/>
                  </a:solidFill>
                  <a:latin typeface="Arial" panose="020B0604020202020204" pitchFamily="34" charset="0"/>
                  <a:ea typeface="Microsoft Sans Serif"/>
                  <a:cs typeface="Arial" panose="020B0604020202020204" pitchFamily="34" charset="0"/>
                </a:rPr>
                <a:t>в</a:t>
              </a:r>
              <a:r>
                <a:rPr lang="ru-RU" sz="1800" b="1" spc="-5" dirty="0">
                  <a:solidFill>
                    <a:schemeClr val="bg1"/>
                  </a:solidFill>
                  <a:latin typeface="Arial" panose="020B0604020202020204" pitchFamily="34" charset="0"/>
                  <a:ea typeface="Microsoft Sans Serif"/>
                  <a:cs typeface="Arial" panose="020B0604020202020204" pitchFamily="34" charset="0"/>
                </a:rPr>
                <a:t> </a:t>
              </a:r>
              <a:r>
                <a:rPr lang="ru-RU" sz="1800" b="1" spc="-10" dirty="0">
                  <a:solidFill>
                    <a:schemeClr val="bg1"/>
                  </a:solidFill>
                  <a:latin typeface="Arial" panose="020B0604020202020204" pitchFamily="34" charset="0"/>
                  <a:ea typeface="Microsoft Sans Serif"/>
                  <a:cs typeface="Arial" panose="020B0604020202020204" pitchFamily="34" charset="0"/>
                </a:rPr>
                <a:t>России</a:t>
              </a:r>
              <a:endParaRPr lang="ru-RU" sz="1800" b="1" dirty="0">
                <a:solidFill>
                  <a:schemeClr val="bg1"/>
                </a:solidFill>
                <a:latin typeface="Arial" panose="020B0604020202020204" pitchFamily="34" charset="0"/>
                <a:ea typeface="Microsoft Sans Serif"/>
                <a:cs typeface="Arial" panose="020B0604020202020204" pitchFamily="34" charset="0"/>
              </a:endParaRPr>
            </a:p>
          </p:txBody>
        </p:sp>
      </p:grpSp>
      <p:grpSp>
        <p:nvGrpSpPr>
          <p:cNvPr id="28" name="Группа 27">
            <a:extLst>
              <a:ext uri="{FF2B5EF4-FFF2-40B4-BE49-F238E27FC236}">
                <a16:creationId xmlns:a16="http://schemas.microsoft.com/office/drawing/2014/main" id="{E5B632BA-29BE-4B20-9791-3C98FB549185}"/>
              </a:ext>
            </a:extLst>
          </p:cNvPr>
          <p:cNvGrpSpPr/>
          <p:nvPr/>
        </p:nvGrpSpPr>
        <p:grpSpPr>
          <a:xfrm>
            <a:off x="1028700" y="3825350"/>
            <a:ext cx="9168753" cy="2636300"/>
            <a:chOff x="1028699" y="3387222"/>
            <a:chExt cx="9168753" cy="2636300"/>
          </a:xfrm>
        </p:grpSpPr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512FF8F-20D3-4649-94AA-2BDAF2BFC183}"/>
                </a:ext>
              </a:extLst>
            </p:cNvPr>
            <p:cNvSpPr txBox="1"/>
            <p:nvPr/>
          </p:nvSpPr>
          <p:spPr>
            <a:xfrm>
              <a:off x="1028700" y="3387222"/>
              <a:ext cx="4914900" cy="143597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pPr>
                <a:lnSpc>
                  <a:spcPct val="107000"/>
                </a:lnSpc>
                <a:spcAft>
                  <a:spcPts val="800"/>
                </a:spcAft>
              </a:pPr>
              <a:r>
                <a:rPr lang="ru-RU" sz="8800" b="1" dirty="0">
                  <a:solidFill>
                    <a:srgbClr val="0FBC82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AXENTA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5E2FEB37-4A47-4605-B68F-D73C46FFD701}"/>
                </a:ext>
              </a:extLst>
            </p:cNvPr>
            <p:cNvSpPr txBox="1"/>
            <p:nvPr/>
          </p:nvSpPr>
          <p:spPr>
            <a:xfrm>
              <a:off x="1028699" y="4823193"/>
              <a:ext cx="9168753" cy="1200329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ru-RU" sz="3600" b="1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Год интенсивного роста и</a:t>
              </a:r>
              <a:endParaRPr lang="en-US" sz="3600" b="1" dirty="0">
                <a:solidFill>
                  <a:schemeClr val="bg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  <a:p>
              <a:r>
                <a:rPr lang="ru-RU" sz="3600" b="1" dirty="0">
                  <a:solidFill>
                    <a:schemeClr val="bg1"/>
                  </a:solidFill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новые возможности для интеграторов</a:t>
              </a:r>
              <a:endParaRPr lang="ru-RU" sz="3600" dirty="0"/>
            </a:p>
          </p:txBody>
        </p:sp>
      </p:grpSp>
      <p:grpSp>
        <p:nvGrpSpPr>
          <p:cNvPr id="27" name="Группа 26">
            <a:extLst>
              <a:ext uri="{FF2B5EF4-FFF2-40B4-BE49-F238E27FC236}">
                <a16:creationId xmlns:a16="http://schemas.microsoft.com/office/drawing/2014/main" id="{68782DED-097D-4DD5-B287-60C0782FE8C0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12" name="TextBox 12"/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hlinkClick r:id="rId8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8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5" name="Прямая соединительная линия 24">
              <a:extLst>
                <a:ext uri="{FF2B5EF4-FFF2-40B4-BE49-F238E27FC236}">
                  <a16:creationId xmlns:a16="http://schemas.microsoft.com/office/drawing/2014/main" id="{7691482D-3277-475F-B55C-006CAD045705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27C20529-35E3-4BB0-A0A0-27D4B02FE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1026" name="Picture 2">
            <a:extLst>
              <a:ext uri="{FF2B5EF4-FFF2-40B4-BE49-F238E27FC236}">
                <a16:creationId xmlns:a16="http://schemas.microsoft.com/office/drawing/2014/main" id="{EADBD21B-6C13-4669-B7F4-0BEEE6E286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alphaModFix amt="35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57199" y="-1413603"/>
            <a:ext cx="19431000" cy="129606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FA8B69A0-C34A-4EB3-B4E4-3D3356DB8DB1}"/>
              </a:ext>
            </a:extLst>
          </p:cNvPr>
          <p:cNvSpPr/>
          <p:nvPr/>
        </p:nvSpPr>
        <p:spPr>
          <a:xfrm>
            <a:off x="-1752600" y="3390900"/>
            <a:ext cx="23088600" cy="7772400"/>
          </a:xfrm>
          <a:prstGeom prst="rect">
            <a:avLst/>
          </a:prstGeom>
          <a:solidFill>
            <a:srgbClr val="0FBC82">
              <a:alpha val="8588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C82D83E-4030-494E-A72F-9E2130AF666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4895" y="3695700"/>
            <a:ext cx="9318209" cy="4953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B955BB51-F0A6-4DE4-8C06-9517F20CB540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43400" y="7200900"/>
            <a:ext cx="419099" cy="419099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D5316901-FADA-487B-8B8D-C2FFE9EA9BA1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7213599"/>
            <a:ext cx="419099" cy="419099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D97F4378-2412-4275-B68E-A020A3C47A75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67600" y="6781801"/>
            <a:ext cx="419099" cy="419099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FCE2808-624C-4C0E-AE56-BBC4B98FCFBF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8600" y="6991351"/>
            <a:ext cx="273047" cy="273047"/>
          </a:xfrm>
          <a:prstGeom prst="rect">
            <a:avLst/>
          </a:prstGeom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420ECD0-9B2D-4E60-B511-158E09A013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6200" y="5600700"/>
            <a:ext cx="419099" cy="419099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EA2EAD30-3D30-4FAA-8B61-AF8A9C8E515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3250" y="6438899"/>
            <a:ext cx="419099" cy="419099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7DA86B2-AD49-4CDD-B1A9-46A57130350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2424" y="6635750"/>
            <a:ext cx="419099" cy="419099"/>
          </a:xfrm>
          <a:prstGeom prst="rect">
            <a:avLst/>
          </a:prstGeom>
        </p:spPr>
      </p:pic>
      <p:pic>
        <p:nvPicPr>
          <p:cNvPr id="13" name="Рисунок 12">
            <a:extLst>
              <a:ext uri="{FF2B5EF4-FFF2-40B4-BE49-F238E27FC236}">
                <a16:creationId xmlns:a16="http://schemas.microsoft.com/office/drawing/2014/main" id="{AEEFF394-54CF-4598-A9AB-D20506C02CA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45050" y="7004049"/>
            <a:ext cx="419099" cy="419099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9CE3D4A-7C2C-48B6-8554-C4E161B1462B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95876" y="7277100"/>
            <a:ext cx="250824" cy="250824"/>
          </a:xfrm>
          <a:prstGeom prst="rect">
            <a:avLst/>
          </a:prstGeom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529D82B6-C9B1-4261-8045-E95FBB301F84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288" y="7086601"/>
            <a:ext cx="190499" cy="190499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61FDF47E-42DA-4DB6-A689-848E4F2D95B4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1738" y="5673723"/>
            <a:ext cx="419099" cy="419099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F5E4595B-1347-47BA-B7B8-573C3E4E0B1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2782" y="5961063"/>
            <a:ext cx="419099" cy="419099"/>
          </a:xfrm>
          <a:prstGeom prst="rect">
            <a:avLst/>
          </a:prstGeom>
        </p:spPr>
      </p:pic>
      <p:pic>
        <p:nvPicPr>
          <p:cNvPr id="18" name="Рисунок 17">
            <a:extLst>
              <a:ext uri="{FF2B5EF4-FFF2-40B4-BE49-F238E27FC236}">
                <a16:creationId xmlns:a16="http://schemas.microsoft.com/office/drawing/2014/main" id="{019551B2-0BD9-40F6-A88A-184A2E259E20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111" y="6015040"/>
            <a:ext cx="190499" cy="190499"/>
          </a:xfrm>
          <a:prstGeom prst="rect">
            <a:avLst/>
          </a:prstGeom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B00D6E7B-D468-4E19-BA3D-676957AC1C3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6631" y="6221416"/>
            <a:ext cx="190499" cy="190499"/>
          </a:xfrm>
          <a:prstGeom prst="rect">
            <a:avLst/>
          </a:prstGeom>
        </p:spPr>
      </p:pic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0C926D5F-6353-4F2A-9BAB-BCFBBD5CD72E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1288" y="6187870"/>
            <a:ext cx="244681" cy="244681"/>
          </a:xfrm>
          <a:prstGeom prst="rect">
            <a:avLst/>
          </a:prstGeom>
        </p:spPr>
      </p:pic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9807EAB7-B543-4C29-A857-05B4751AFF7F}"/>
              </a:ext>
            </a:extLst>
          </p:cNvPr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8763" y="5968588"/>
            <a:ext cx="114507" cy="114507"/>
          </a:xfrm>
          <a:prstGeom prst="rect">
            <a:avLst/>
          </a:prstGeom>
        </p:spPr>
      </p:pic>
      <p:pic>
        <p:nvPicPr>
          <p:cNvPr id="22" name="Рисунок 21">
            <a:extLst>
              <a:ext uri="{FF2B5EF4-FFF2-40B4-BE49-F238E27FC236}">
                <a16:creationId xmlns:a16="http://schemas.microsoft.com/office/drawing/2014/main" id="{3D083BF0-7AA6-4EA3-80A3-544927FB529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30094" y="6778628"/>
            <a:ext cx="190499" cy="190499"/>
          </a:xfrm>
          <a:prstGeom prst="rect">
            <a:avLst/>
          </a:prstGeom>
        </p:spPr>
      </p:pic>
      <p:pic>
        <p:nvPicPr>
          <p:cNvPr id="23" name="Рисунок 22">
            <a:extLst>
              <a:ext uri="{FF2B5EF4-FFF2-40B4-BE49-F238E27FC236}">
                <a16:creationId xmlns:a16="http://schemas.microsoft.com/office/drawing/2014/main" id="{171F8510-935E-41D8-9C42-803EF696805D}"/>
              </a:ext>
            </a:extLst>
          </p:cNvPr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5343" y="6572248"/>
            <a:ext cx="306389" cy="306389"/>
          </a:xfrm>
          <a:prstGeom prst="rect">
            <a:avLst/>
          </a:prstGeom>
        </p:spPr>
      </p:pic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AA6C43F9-382F-41F9-A3A3-6F1105231BC9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297" y="6972304"/>
            <a:ext cx="273046" cy="273046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07E291A6-E2AF-4590-A81B-2C6239B1340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2080" y="6692904"/>
            <a:ext cx="273047" cy="273047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B5642CD1-0880-4401-81D3-1868E741C78E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760" y="7054849"/>
            <a:ext cx="273047" cy="273047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ABD061B8-5A18-423B-8838-E13502A5D8ED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1148" y="6838948"/>
            <a:ext cx="273047" cy="273047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7A37AA21-EB47-4D68-9F93-EC399198171C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1871" y="7086598"/>
            <a:ext cx="222251" cy="222251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C813F591-AA1D-44F4-A82D-46C6A2EEBEA3}"/>
              </a:ext>
            </a:extLst>
          </p:cNvPr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7370" y="854575"/>
            <a:ext cx="6128660" cy="685800"/>
          </a:xfrm>
          <a:prstGeom prst="rect">
            <a:avLst/>
          </a:prstGeom>
        </p:spPr>
      </p:pic>
      <p:sp>
        <p:nvSpPr>
          <p:cNvPr id="33" name="TextBox 32">
            <a:extLst>
              <a:ext uri="{FF2B5EF4-FFF2-40B4-BE49-F238E27FC236}">
                <a16:creationId xmlns:a16="http://schemas.microsoft.com/office/drawing/2014/main" id="{98C76884-7B26-4485-BDE7-A60920945972}"/>
              </a:ext>
            </a:extLst>
          </p:cNvPr>
          <p:cNvSpPr txBox="1"/>
          <p:nvPr/>
        </p:nvSpPr>
        <p:spPr>
          <a:xfrm>
            <a:off x="4025081" y="1750993"/>
            <a:ext cx="1153323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Система для мониторинга мобильных объектов: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8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транспорта и персонала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C28A2F95-4A2E-4FC7-A260-904973D16923}"/>
              </a:ext>
            </a:extLst>
          </p:cNvPr>
          <p:cNvSpPr txBox="1"/>
          <p:nvPr/>
        </p:nvSpPr>
        <p:spPr>
          <a:xfrm>
            <a:off x="-725742" y="5196102"/>
            <a:ext cx="5879690" cy="1087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4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Российское ПО</a:t>
            </a:r>
            <a:endParaRPr lang="en-US" sz="4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зарегистрировано в реестре </a:t>
            </a:r>
            <a:endParaRPr lang="ru-RU" sz="6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A714B9B-456A-4C6D-A091-3A13946C37BD}"/>
              </a:ext>
            </a:extLst>
          </p:cNvPr>
          <p:cNvSpPr txBox="1"/>
          <p:nvPr/>
        </p:nvSpPr>
        <p:spPr>
          <a:xfrm>
            <a:off x="12902163" y="5196102"/>
            <a:ext cx="5879690" cy="10874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800"/>
              </a:spcAft>
            </a:pPr>
            <a:r>
              <a:rPr lang="ru-RU" sz="4000" b="1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Свидетельство</a:t>
            </a:r>
            <a:endParaRPr lang="en-US" sz="4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algn="ctr">
              <a:spcAft>
                <a:spcPts val="800"/>
              </a:spcAft>
            </a:pPr>
            <a:r>
              <a:rPr lang="ru-RU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 гос. регистрации программы для ЭВМ</a:t>
            </a:r>
            <a:endParaRPr lang="ru-RU" sz="60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83285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2C288-E183-F1AC-37C4-1E1BAB7FD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59BC54F8-47EE-5649-346D-D58DA3C245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86400" y="-5143500"/>
            <a:ext cx="30403465" cy="20283485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ADCF6775-3436-497E-9C88-67C1957CD02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05800" y="1935479"/>
            <a:ext cx="13381805" cy="7322821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23D6C40-91AF-4853-60C9-0EEA5C962D12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D1B90D25-40EE-53B2-93BC-507705DF715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1307D87-87FA-7DFE-91DC-438CF985FBD9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latin typeface="Arial" panose="020B0604020202020204" pitchFamily="34" charset="0"/>
                  <a:cs typeface="Arial" panose="020B0604020202020204" pitchFamily="34" charset="0"/>
                </a:rPr>
                <a:t>Мониторинг Транспорта</a:t>
              </a:r>
              <a:endParaRPr lang="ru-RU" sz="5000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FF74BAEC-72C1-48E1-352E-5806E77B7ACC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5FDF58CE-A644-247B-5B0B-AFC8B1F1AE8A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4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4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C5DDF242-5EEE-E7F0-EE2F-F98FFEE624AD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CA8CE77-6799-F21C-9EF2-0846D9A84DF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sp>
        <p:nvSpPr>
          <p:cNvPr id="36" name="TextBox 35">
            <a:extLst>
              <a:ext uri="{FF2B5EF4-FFF2-40B4-BE49-F238E27FC236}">
                <a16:creationId xmlns:a16="http://schemas.microsoft.com/office/drawing/2014/main" id="{C99C6AC4-81FB-26B0-8CC7-155B3858136E}"/>
              </a:ext>
            </a:extLst>
          </p:cNvPr>
          <p:cNvSpPr txBox="1"/>
          <p:nvPr/>
        </p:nvSpPr>
        <p:spPr>
          <a:xfrm>
            <a:off x="1028698" y="4337019"/>
            <a:ext cx="7924803" cy="46309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Легковой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Эффективное управление коммерческим автопарком.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Грузовой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Оптимизация логистики, контроль топлива и сохранности груза.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Спец. техника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Точный мониторинг работы и сокращение простоев.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Пассажирский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Безопасность пассажиров и повышение качества услуг.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6B69D2A-78F3-7585-67CC-5E8F6608DE32}"/>
              </a:ext>
            </a:extLst>
          </p:cNvPr>
          <p:cNvSpPr txBox="1"/>
          <p:nvPr/>
        </p:nvSpPr>
        <p:spPr>
          <a:xfrm>
            <a:off x="1028698" y="2298711"/>
            <a:ext cx="7924803" cy="16442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Программное решение для мониторинга транспорта, которое объединило в себе накопленный опыт и мощь новых технологий. </a:t>
            </a:r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AXENTA эффективна для мониторинга любых типов транспорта</a:t>
            </a:r>
            <a:r>
              <a:rPr lang="ru-RU" sz="24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4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6" name="Прямоугольник: скругленные углы 5">
            <a:extLst>
              <a:ext uri="{FF2B5EF4-FFF2-40B4-BE49-F238E27FC236}">
                <a16:creationId xmlns:a16="http://schemas.microsoft.com/office/drawing/2014/main" id="{E6427925-D9B1-26C6-9E01-4AE6CCCCA852}"/>
              </a:ext>
            </a:extLst>
          </p:cNvPr>
          <p:cNvSpPr/>
          <p:nvPr/>
        </p:nvSpPr>
        <p:spPr>
          <a:xfrm>
            <a:off x="9334500" y="2298711"/>
            <a:ext cx="920839" cy="609600"/>
          </a:xfrm>
          <a:prstGeom prst="roundRect">
            <a:avLst/>
          </a:prstGeom>
          <a:solidFill>
            <a:srgbClr val="0FBC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EGTS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Прямоугольник: скругленные углы 6">
            <a:extLst>
              <a:ext uri="{FF2B5EF4-FFF2-40B4-BE49-F238E27FC236}">
                <a16:creationId xmlns:a16="http://schemas.microsoft.com/office/drawing/2014/main" id="{772FC4D1-FE1E-BE29-E4E4-E6A05F9C9159}"/>
              </a:ext>
            </a:extLst>
          </p:cNvPr>
          <p:cNvSpPr/>
          <p:nvPr/>
        </p:nvSpPr>
        <p:spPr>
          <a:xfrm>
            <a:off x="10444229" y="2298711"/>
            <a:ext cx="1452093" cy="609600"/>
          </a:xfrm>
          <a:prstGeom prst="roundRect">
            <a:avLst/>
          </a:prstGeom>
          <a:solidFill>
            <a:srgbClr val="0FBC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Wialon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IPS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: скругленные углы 7">
            <a:extLst>
              <a:ext uri="{FF2B5EF4-FFF2-40B4-BE49-F238E27FC236}">
                <a16:creationId xmlns:a16="http://schemas.microsoft.com/office/drawing/2014/main" id="{4AC599A6-C055-8FC6-9559-E6C77D20CFFE}"/>
              </a:ext>
            </a:extLst>
          </p:cNvPr>
          <p:cNvSpPr/>
          <p:nvPr/>
        </p:nvSpPr>
        <p:spPr>
          <a:xfrm>
            <a:off x="12072936" y="2298711"/>
            <a:ext cx="2514600" cy="609600"/>
          </a:xfrm>
          <a:prstGeom prst="roundRect">
            <a:avLst/>
          </a:prstGeom>
          <a:solidFill>
            <a:srgbClr val="0FBC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Wialon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Retranslator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Прямоугольник: скругленные углы 8">
            <a:extLst>
              <a:ext uri="{FF2B5EF4-FFF2-40B4-BE49-F238E27FC236}">
                <a16:creationId xmlns:a16="http://schemas.microsoft.com/office/drawing/2014/main" id="{6C99F1DF-FAF1-C2F2-3AAE-33DAADB1F714}"/>
              </a:ext>
            </a:extLst>
          </p:cNvPr>
          <p:cNvSpPr/>
          <p:nvPr/>
        </p:nvSpPr>
        <p:spPr>
          <a:xfrm>
            <a:off x="14759794" y="2298711"/>
            <a:ext cx="2089597" cy="609600"/>
          </a:xfrm>
          <a:prstGeom prst="roundRect">
            <a:avLst/>
          </a:prstGeom>
          <a:solidFill>
            <a:srgbClr val="0FBC8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Wialon</a:t>
            </a:r>
            <a:r>
              <a:rPr lang="en-US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Combine</a:t>
            </a:r>
            <a:endParaRPr lang="ru-RU" sz="1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Прямоугольник: скругленные углы 9">
            <a:extLst>
              <a:ext uri="{FF2B5EF4-FFF2-40B4-BE49-F238E27FC236}">
                <a16:creationId xmlns:a16="http://schemas.microsoft.com/office/drawing/2014/main" id="{1419D497-B34B-85CC-C947-62A931B6DC64}"/>
              </a:ext>
            </a:extLst>
          </p:cNvPr>
          <p:cNvSpPr/>
          <p:nvPr/>
        </p:nvSpPr>
        <p:spPr>
          <a:xfrm>
            <a:off x="9334500" y="3120859"/>
            <a:ext cx="1345842" cy="609600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err="1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Galileosky</a:t>
            </a:r>
            <a:endParaRPr lang="ru-RU" sz="1400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Прямоугольник: скругленные углы 10">
            <a:extLst>
              <a:ext uri="{FF2B5EF4-FFF2-40B4-BE49-F238E27FC236}">
                <a16:creationId xmlns:a16="http://schemas.microsoft.com/office/drawing/2014/main" id="{5FF41E6E-3A02-0678-13EE-8DA1A888A884}"/>
              </a:ext>
            </a:extLst>
          </p:cNvPr>
          <p:cNvSpPr/>
          <p:nvPr/>
        </p:nvSpPr>
        <p:spPr>
          <a:xfrm>
            <a:off x="10885096" y="3115996"/>
            <a:ext cx="1770845" cy="609600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Вега-Абсолют </a:t>
            </a:r>
            <a:endParaRPr lang="ru-RU" sz="1400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Прямоугольник: скругленные углы 13">
            <a:extLst>
              <a:ext uri="{FF2B5EF4-FFF2-40B4-BE49-F238E27FC236}">
                <a16:creationId xmlns:a16="http://schemas.microsoft.com/office/drawing/2014/main" id="{C57F1170-3385-C115-DA34-C255DD6FE0AF}"/>
              </a:ext>
            </a:extLst>
          </p:cNvPr>
          <p:cNvSpPr/>
          <p:nvPr/>
        </p:nvSpPr>
        <p:spPr>
          <a:xfrm>
            <a:off x="12860695" y="3115996"/>
            <a:ext cx="1133341" cy="609600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ARNAVI</a:t>
            </a:r>
            <a:r>
              <a:rPr lang="ru-RU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" name="Прямоугольник: скругленные углы 14">
            <a:extLst>
              <a:ext uri="{FF2B5EF4-FFF2-40B4-BE49-F238E27FC236}">
                <a16:creationId xmlns:a16="http://schemas.microsoft.com/office/drawing/2014/main" id="{4DBF4474-E7AD-CB48-542A-C193196FD0BB}"/>
              </a:ext>
            </a:extLst>
          </p:cNvPr>
          <p:cNvSpPr/>
          <p:nvPr/>
        </p:nvSpPr>
        <p:spPr>
          <a:xfrm>
            <a:off x="14198790" y="3118656"/>
            <a:ext cx="1562771" cy="609600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TELTONIKA</a:t>
            </a:r>
            <a:r>
              <a:rPr lang="ru-RU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Прямоугольник: скругленные углы 15">
            <a:extLst>
              <a:ext uri="{FF2B5EF4-FFF2-40B4-BE49-F238E27FC236}">
                <a16:creationId xmlns:a16="http://schemas.microsoft.com/office/drawing/2014/main" id="{D1FA6742-A8D7-CE51-F25B-8D3C7EE6D91F}"/>
              </a:ext>
            </a:extLst>
          </p:cNvPr>
          <p:cNvSpPr/>
          <p:nvPr/>
        </p:nvSpPr>
        <p:spPr>
          <a:xfrm>
            <a:off x="15928551" y="3115996"/>
            <a:ext cx="1841679" cy="609600"/>
          </a:xfrm>
          <a:prstGeom prst="roundRect">
            <a:avLst/>
          </a:prstGeom>
          <a:solidFill>
            <a:srgbClr val="EAEAEA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NAVTELECOM</a:t>
            </a:r>
            <a:r>
              <a:rPr lang="ru-RU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ru-RU" sz="1400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39270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E0FB5A-1D5E-4699-994C-F540EA20A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7619869-757A-455D-9C66-1E37A7959D4E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EAFD885-05EC-4AB6-A395-53236046336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Мониторинг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5240CC17-D02F-46E7-B957-B575D49A078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298F67A-2EAE-4065-AB52-F11690C310F1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1527F7A7-F128-4F56-90B3-411CAC91DCA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D782FC4-2208-4AE9-8E6D-6F8A89F42E53}"/>
              </a:ext>
            </a:extLst>
          </p:cNvPr>
          <p:cNvSpPr txBox="1"/>
          <p:nvPr/>
        </p:nvSpPr>
        <p:spPr>
          <a:xfrm>
            <a:off x="1028700" y="2705100"/>
            <a:ext cx="5676900" cy="37470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Следите за текущей информацией по всем подключенным объектам и их параметрам в режиме реального времени, реагируйте на изменения мгновенно и принимайте обоснованные решения.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888AA0-781B-41E7-AC64-058228868C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64B5F12-8D80-F599-AC4B-23050FE3195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8505" y="2628900"/>
            <a:ext cx="10327383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8157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6C5C0E7-6523-D47E-AB01-1D70F6F7182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964F41A-5FD5-AEB4-0C01-D1AC3A801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D1F5A764-C393-40D0-20C7-1C447D5F52AA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26065ABE-6762-57C9-B061-21273AA43B2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576F09E2-10DD-2947-4CB0-FD2179D91862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Треки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61C7C571-3AC4-1165-37B4-07FB7C254748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2ABA654-8F54-48C6-B8AD-548CE0E0AA27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F0B16A1B-1F9C-45FE-86EF-7E95479BA654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6C1DB32B-DC59-342F-8FC1-326E895336D3}"/>
              </a:ext>
            </a:extLst>
          </p:cNvPr>
          <p:cNvSpPr txBox="1"/>
          <p:nvPr/>
        </p:nvSpPr>
        <p:spPr>
          <a:xfrm>
            <a:off x="1028700" y="2705100"/>
            <a:ext cx="5676900" cy="283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Стройте и воспроизводите полную историю перемещений объектов, анализируйте маршруты с отметками событий, выявляйте отклонения и оптимизируйте логистику.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29D5319-C2B9-2D21-0D13-A2D38B32B0D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E3C5E7-0C5A-A2A1-9527-19160AC939D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1195" y="2628900"/>
            <a:ext cx="10322001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62959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FE55F9-EF54-66D2-F383-76EDC318CC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622B2DF-A523-C7D2-4CC2-04C3490182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2839B35-27FC-A8BF-607E-65544278ADEF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6F3DA4F-2342-11CC-15DE-33C50CC2C1EE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49DE1734-F06D-3263-BCC6-5A01D103858F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Сообщения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420C4FA8-A5AF-834E-E7C6-A817E6B4E5D5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3E8E769E-88BE-FE01-D98A-B8756CBDE0FE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EDA25F4D-71C2-1296-E53D-E4528697A4D8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4A22F25-F6E1-2AA4-BC4F-67B889863869}"/>
              </a:ext>
            </a:extLst>
          </p:cNvPr>
          <p:cNvSpPr txBox="1"/>
          <p:nvPr/>
        </p:nvSpPr>
        <p:spPr>
          <a:xfrm>
            <a:off x="1028700" y="2705100"/>
            <a:ext cx="5676900" cy="2825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Просматривайте и обрабатывайте все входящие сообщения от трекеров в едином стандарте — без потерь данных и с максимальной удобностью для анализа.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9D34A4B-70DD-298F-10B8-86836CA8A7E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A7928B7-3FB9-7C82-4D5B-9AB890B2D35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7144" y="2628900"/>
            <a:ext cx="10310105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66056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A3D1C-9259-096F-4855-25144A0451C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A251BC2-CD94-0AB2-67D9-DB3462FFF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E7BC48D5-7719-92DE-8CF7-E6B7CFF60DF0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1BEDAA5F-CF90-5801-E243-7AE9506A6B3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F1F8C38-4B6E-39EC-E6FC-AD134B929BD9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Отчеты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6669FA0D-DA4F-7489-54F6-0B9E4DDB94C4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B77C9976-0AFA-EE30-3E44-EA51DD0BE5D0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0AA6D504-F2CB-39FB-83AE-D9CDBF4EE1FB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81C19E5E-3303-9350-58CF-9DFB6A2440A7}"/>
              </a:ext>
            </a:extLst>
          </p:cNvPr>
          <p:cNvSpPr txBox="1"/>
          <p:nvPr/>
        </p:nvSpPr>
        <p:spPr>
          <a:xfrm>
            <a:off x="1028700" y="2705100"/>
            <a:ext cx="5676900" cy="283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Формируйте точные и наглядные отчеты по объектам и ключевым параметрам, используя готовые шаблоны или создавая собственные форматы под задачи бизнеса.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3BAD1F5-3FC0-2CD1-D482-DF266F613E6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53AA285-78AD-5899-ACA2-6179D7A269F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32790" y="2628900"/>
            <a:ext cx="10298812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54128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1F287B-78E3-7721-2F6C-E4F0C31D86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96038C6-61E4-56B6-8A2F-57008A7A8D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7E0FE07-AB82-F2FA-A602-87A183490B10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970958AA-E974-B562-1644-116A5D60B8FF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4DCC4FDF-7D79-29F1-EB3B-6A9ACC40DAAF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 err="1">
                  <a:latin typeface="Arial" panose="020B0604020202020204" pitchFamily="34" charset="0"/>
                  <a:cs typeface="Arial" panose="020B0604020202020204" pitchFamily="34" charset="0"/>
                </a:rPr>
                <a:t>Геозоны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55A7301-B44C-05C5-F6D2-FEE6C15CDDB0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684D82DB-2D46-11EC-AA1E-6953ADE7A0B2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97F9355B-4ED5-ADBF-47F6-A0025C361EAB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A79E2D9C-1C02-970A-8C25-514B6CB9C5B4}"/>
              </a:ext>
            </a:extLst>
          </p:cNvPr>
          <p:cNvSpPr txBox="1"/>
          <p:nvPr/>
        </p:nvSpPr>
        <p:spPr>
          <a:xfrm>
            <a:off x="1028700" y="2705100"/>
            <a:ext cx="5676900" cy="3296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Создавайте географические зоны любого размера и формы, отслеживайте передвижение объектов относительно этих областей и автоматически получайте уведомления о входах и выходах.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A649582-05A3-43F9-D580-976EBDD988E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D693BBF-3E20-C29C-49A5-2C6B5100A00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1486" y="2628900"/>
            <a:ext cx="10321421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518512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962B9E-4A2C-22BC-E923-5096210CDD5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26BD917-27C2-192F-AF7F-307B6111D0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0137FF2-65A2-CEA7-F916-D9B1C1C41E0A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B7AB5865-849A-B1EA-D692-AA7CCC70820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5530B3F4-2668-B8AF-FEF8-A4FA286EA347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Водители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22E52D1B-7559-D352-786E-BC8399E903C3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19CEFBE2-B147-04CF-FF2D-2BA9CD86028E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0AC88C88-617F-4AA7-2684-E08AEF0D5F52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5706BA3-D76C-522C-DDD8-E09E47DC45AC}"/>
              </a:ext>
            </a:extLst>
          </p:cNvPr>
          <p:cNvSpPr txBox="1"/>
          <p:nvPr/>
        </p:nvSpPr>
        <p:spPr>
          <a:xfrm>
            <a:off x="1028700" y="2705100"/>
            <a:ext cx="5676900" cy="283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Назначайте водителей на объекты, контролируйте их работу, анализируйте стиль вождения и действия персонала для повышения безопасности и эффективности.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8B2E377-F061-5AB2-A870-708FF6656F5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1889421-E70A-6542-A9A6-27628FC2478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1486" y="2628900"/>
            <a:ext cx="10321421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374448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1FA4836-7FC1-BDE7-37F1-FD2CE7D09C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3362306-9B49-A756-58FC-32CB68A32E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DAF40CA-8BB4-5C8D-7271-EEE24696DBE6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C0007686-6105-55C7-FDAB-178A2B9D7AB5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7CB3BE05-08E7-14F8-ACB3-FB2ED1ECC2A4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Объекты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3E37C45F-8E65-F90B-66B9-7473C1546712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4768351C-B2E5-F3E9-0135-60EE7C15625F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A72A06BD-92C0-D836-7F3F-A487B8F17BD7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A42B6573-EFE2-18CF-1F2B-FBD9CB243F43}"/>
              </a:ext>
            </a:extLst>
          </p:cNvPr>
          <p:cNvSpPr txBox="1"/>
          <p:nvPr/>
        </p:nvSpPr>
        <p:spPr>
          <a:xfrm>
            <a:off x="1028700" y="2705100"/>
            <a:ext cx="5676900" cy="2374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Создавайте и редактируйте карточки объектов, группируйте их для удобства и настраивайте права доступа, обеспечивая порядок и контроль в системе.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11D5D5E-FF08-2BA1-A0AE-BD974075493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F520A4FA-4F8E-BC83-C050-C7434370027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1486" y="2628900"/>
            <a:ext cx="10321421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970429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953B81-F33F-2BAB-7ACC-1219A1A7678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74FF8943-4D2F-C421-A468-6F0CC983F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CA114A1-0DB9-6969-565C-5D0E9791B1B3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4D4943C-878E-CFBA-C55A-B27F322B4ADE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FACA9A2D-671F-305E-0025-814CE5A4AC35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Пользователи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C031DE1-7556-F87F-083C-7A4DD575DC8E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82A672C0-2377-B52F-38DB-A3D7F038BBFE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EEA0D1F3-7094-28FE-5A24-B185EF2BD4A8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50FA501B-5258-F3C2-EC88-5CFCEB505FEC}"/>
              </a:ext>
            </a:extLst>
          </p:cNvPr>
          <p:cNvSpPr txBox="1"/>
          <p:nvPr/>
        </p:nvSpPr>
        <p:spPr>
          <a:xfrm>
            <a:off x="1028700" y="2705100"/>
            <a:ext cx="5676900" cy="283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Добавляйте и редактируйте учетные записи пользователей, гибко настраивайте права доступа к функционалу системы, чтобы сохранить безопасность и конфиденциальность данных.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3C0670B-3B80-C993-C17D-B2CA31C19EC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16BE585-B2A0-16AF-04A4-D6CA273717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32790" y="2628900"/>
            <a:ext cx="10298812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073781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AFD7D18-1191-BA10-5FE4-D6ED8CBFA0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E8F6E1E-FD72-68FE-AC90-05E9C81AB8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BDDF0D2-46AC-6A90-B23A-CC99B5297344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526C2537-55B0-07F2-4627-759922AEAB1A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A025C5E6-DAB7-26E3-CE09-87584399D8D9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Уведомления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7085EE7E-4768-AEA5-41A4-9210A7FFAF54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82DACF41-5F31-2661-62FA-8E66F6DDB4E3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869CE2E8-01EB-1DB7-3102-0CD471FAD467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67C075D-8C30-1FE6-1EEB-E68CBBA97121}"/>
              </a:ext>
            </a:extLst>
          </p:cNvPr>
          <p:cNvSpPr txBox="1"/>
          <p:nvPr/>
        </p:nvSpPr>
        <p:spPr>
          <a:xfrm>
            <a:off x="1028700" y="2705100"/>
            <a:ext cx="5676900" cy="28352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Настраивайте автоматические уведомления по событиям на объектах, чтобы оперативно реагировать на внештатные ситуации и не упустить важные изменения.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5BD39C17-7BEF-CD10-1426-BA9B03741E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11406E9-8F1A-ACE0-0291-BD4B5E2629E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079941" y="2628900"/>
            <a:ext cx="9004510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0040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013A01-A1E1-1C2F-7FA2-A1485A44351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DF80DF1-D70B-DB6C-AE65-CCEE61ED9E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06213DA-E6E6-3D13-609D-E7570C1DD18D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CAAE822E-6014-6A2D-313E-3A6B6D0E8D43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67483A6-0D08-FFCD-393E-1EFE9D6B4A54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Аналитика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FA1D7BAB-8F5D-CCA6-0334-9BC607D477ED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32286298-7798-8C19-9625-431195F96F52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8A2AB836-240A-A19B-B292-510D846AD4CA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875B23B-65DE-41CD-5981-577ED6C2A0A6}"/>
              </a:ext>
            </a:extLst>
          </p:cNvPr>
          <p:cNvSpPr txBox="1"/>
          <p:nvPr/>
        </p:nvSpPr>
        <p:spPr>
          <a:xfrm>
            <a:off x="1028700" y="2705100"/>
            <a:ext cx="5676900" cy="28250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Получайте комплексный анализ данных в виде графиков и таблиц, выявляйте закономерности и принимайте решения, основанные на точных показателях.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28CCC4B-1BC6-DBAE-318F-B64EA76861C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C17404-FDB2-8046-2923-8406263657C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29829" y="2628900"/>
            <a:ext cx="10304735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6946548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857D8A6-A74D-3849-4B36-C471FF5B12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67C0992-4DC9-BC20-45BE-1DCE11FF6E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410200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2AD952B-6D40-94DE-2D2C-D399705452DF}"/>
              </a:ext>
            </a:extLst>
          </p:cNvPr>
          <p:cNvGrpSpPr/>
          <p:nvPr/>
        </p:nvGrpSpPr>
        <p:grpSpPr>
          <a:xfrm>
            <a:off x="726789" y="923925"/>
            <a:ext cx="12532011" cy="830997"/>
            <a:chOff x="726789" y="923925"/>
            <a:chExt cx="12532011" cy="830997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FAFBCB33-DE59-21DD-3289-388F9B2A800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538AA8C1-E5F0-09C2-520E-E138C1C39EE0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30997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400" b="1" dirty="0">
                  <a:latin typeface="Arial" panose="020B0604020202020204" pitchFamily="34" charset="0"/>
                  <a:cs typeface="Arial" panose="020B0604020202020204" pitchFamily="34" charset="0"/>
                </a:rPr>
                <a:t>Темная тема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BB8EBB5B-F4EE-F2D3-9C96-8AB4939002EA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26B9C32A-1ABC-79CA-6FBE-2AA94F3F9A19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22EF20D1-AC7A-6B9A-256F-B8A98847ABA7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194F86A1-ABF7-4005-9B8C-48ABDF85D570}"/>
              </a:ext>
            </a:extLst>
          </p:cNvPr>
          <p:cNvSpPr txBox="1"/>
          <p:nvPr/>
        </p:nvSpPr>
        <p:spPr>
          <a:xfrm>
            <a:off x="1028700" y="2705100"/>
            <a:ext cx="5676900" cy="237424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dirty="0">
                <a:latin typeface="Arial" panose="020B0604020202020204" pitchFamily="34" charset="0"/>
                <a:cs typeface="Arial" panose="020B0604020202020204" pitchFamily="34" charset="0"/>
              </a:rPr>
              <a:t>Работайте в комфортных условиях даже ночью — тёмная тема снижает нагрузку на глаза и помогает сосредоточиться на данных.</a:t>
            </a:r>
            <a:endParaRPr lang="ru-RU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0FE45EA-E313-5EB4-7CED-E9E61047D5F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D2E24F5-106A-D6CD-7606-AA2A92873C4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32790" y="2628900"/>
            <a:ext cx="10298812" cy="48973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7919712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E0FB5A-1D5E-4699-994C-F540EA20A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7619869-757A-455D-9C66-1E37A7959D4E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EAFD885-05EC-4AB6-A395-53236046336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Ретрансляторы данных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5240CC17-D02F-46E7-B957-B575D49A078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298F67A-2EAE-4065-AB52-F11690C310F1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1527F7A7-F128-4F56-90B3-411CAC91DCA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D782FC4-2208-4AE9-8E6D-6F8A89F42E53}"/>
              </a:ext>
            </a:extLst>
          </p:cNvPr>
          <p:cNvSpPr txBox="1"/>
          <p:nvPr/>
        </p:nvSpPr>
        <p:spPr>
          <a:xfrm>
            <a:off x="1028700" y="2705100"/>
            <a:ext cx="9144000" cy="10835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Повторная ретрансляция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Очереди для ретрансляции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888AA0-781B-41E7-AC64-058228868C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99447F-E7F7-4765-841F-34A481D9DF19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062"/>
          <a:stretch/>
        </p:blipFill>
        <p:spPr>
          <a:xfrm>
            <a:off x="7543803" y="2597736"/>
            <a:ext cx="10439397" cy="4620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28089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E0FB5A-1D5E-4699-994C-F540EA20A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7619869-757A-455D-9C66-1E37A7959D4E}"/>
              </a:ext>
            </a:extLst>
          </p:cNvPr>
          <p:cNvGrpSpPr/>
          <p:nvPr/>
        </p:nvGrpSpPr>
        <p:grpSpPr>
          <a:xfrm>
            <a:off x="726789" y="923925"/>
            <a:ext cx="12532011" cy="1538883"/>
            <a:chOff x="726789" y="923925"/>
            <a:chExt cx="12532011" cy="1538883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EAFD885-05EC-4AB6-A395-53236046336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28699" y="923925"/>
              <a:ext cx="12230101" cy="153888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Интеграции с информационными системами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5240CC17-D02F-46E7-B957-B575D49A078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298F67A-2EAE-4065-AB52-F11690C310F1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1527F7A7-F128-4F56-90B3-411CAC91DCA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D782FC4-2208-4AE9-8E6D-6F8A89F42E53}"/>
              </a:ext>
            </a:extLst>
          </p:cNvPr>
          <p:cNvSpPr txBox="1"/>
          <p:nvPr/>
        </p:nvSpPr>
        <p:spPr>
          <a:xfrm>
            <a:off x="1028700" y="2705100"/>
            <a:ext cx="6057900" cy="21081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Перенос учетных записей из </a:t>
            </a:r>
            <a:r>
              <a:rPr lang="ru-RU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Wialon</a:t>
            </a:r>
            <a:endParaRPr lang="ru-RU" sz="2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Передача данных в 1С УАТ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Пользовательский API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888AA0-781B-41E7-AC64-058228868C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15A8F56C-FC87-BA4B-6BEF-25E7E77E73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88742" y="2552700"/>
            <a:ext cx="10363719" cy="5562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65960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FE0FB5A-1D5E-4699-994C-F540EA20A8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C7619869-757A-455D-9C66-1E37A7959D4E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EAFD885-05EC-4AB6-A395-53236046336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/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effectLst/>
                  <a:latin typeface="Arial" panose="020B0604020202020204" pitchFamily="34" charset="0"/>
                  <a:ea typeface="Calibri" panose="020F0502020204030204" pitchFamily="34" charset="0"/>
                  <a:cs typeface="Arial" panose="020B0604020202020204" pitchFamily="34" charset="0"/>
                </a:rPr>
                <a:t>Оптимизация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5240CC17-D02F-46E7-B957-B575D49A078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298F67A-2EAE-4065-AB52-F11690C310F1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1527F7A7-F128-4F56-90B3-411CAC91DCA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9D782FC4-2208-4AE9-8E6D-6F8A89F42E53}"/>
              </a:ext>
            </a:extLst>
          </p:cNvPr>
          <p:cNvSpPr txBox="1"/>
          <p:nvPr/>
        </p:nvSpPr>
        <p:spPr>
          <a:xfrm>
            <a:off x="1028700" y="2705100"/>
            <a:ext cx="7810500" cy="108350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Объекты: более 5 тысяч</a:t>
            </a:r>
          </a:p>
          <a:p>
            <a:pPr marL="457200" indent="-4572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ru-RU" sz="2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Геозоны</a:t>
            </a:r>
            <a:r>
              <a:rPr lang="ru-RU" sz="2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более 30 тысяч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B888AA0-781B-41E7-AC64-058228868C9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B480EC28-4992-4D3C-A408-B5FF336C54C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3799" y="2552699"/>
            <a:ext cx="10363197" cy="58269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22881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DBC4D-FFB2-2A0E-A6F7-66913E34E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7F8BE9-7C41-AE94-B6F1-3B8269CC1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1A17500-2131-D87E-1202-5AAAEE3D58F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961781" y="729404"/>
            <a:ext cx="14364438" cy="882819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AF6A5B-87C4-1AD2-03E0-8692CA38F5E3}"/>
              </a:ext>
            </a:extLst>
          </p:cNvPr>
          <p:cNvSpPr/>
          <p:nvPr/>
        </p:nvSpPr>
        <p:spPr>
          <a:xfrm>
            <a:off x="-11373" y="5143500"/>
            <a:ext cx="18288000" cy="5143500"/>
          </a:xfrm>
          <a:prstGeom prst="rect">
            <a:avLst/>
          </a:prstGeom>
          <a:solidFill>
            <a:srgbClr val="232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2D7F24EF-E9C2-1CB4-E511-8D8A0AEEB8C2}"/>
              </a:ext>
            </a:extLst>
          </p:cNvPr>
          <p:cNvSpPr txBox="1"/>
          <p:nvPr/>
        </p:nvSpPr>
        <p:spPr>
          <a:xfrm>
            <a:off x="2581273" y="6543811"/>
            <a:ext cx="13125451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50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ФУНКЦИОНАЛЬНЫЕ ВОЗМОЖНОСТИ</a:t>
            </a:r>
            <a:endParaRPr lang="en-US" sz="5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E8A47C-F100-E4BE-0030-32ACD039F3F6}"/>
              </a:ext>
            </a:extLst>
          </p:cNvPr>
          <p:cNvSpPr txBox="1"/>
          <p:nvPr/>
        </p:nvSpPr>
        <p:spPr>
          <a:xfrm>
            <a:off x="1544781" y="7715250"/>
            <a:ext cx="151984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i="0" dirty="0">
                <a:solidFill>
                  <a:srgbClr val="0FBC8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Мониторинг персонала</a:t>
            </a:r>
            <a:endParaRPr lang="en-US" sz="4400" b="1" i="0" dirty="0">
              <a:solidFill>
                <a:srgbClr val="0FBC8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200421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2C288-E183-F1AC-37C4-1E1BAB7FD0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A4AF3A2F-8A27-44C9-8195-F90E9AD0D6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23D6C40-91AF-4853-60C9-0EEA5C962D12}"/>
              </a:ext>
            </a:extLst>
          </p:cNvPr>
          <p:cNvGrpSpPr/>
          <p:nvPr/>
        </p:nvGrpSpPr>
        <p:grpSpPr>
          <a:xfrm>
            <a:off x="726789" y="923925"/>
            <a:ext cx="12532011" cy="819199"/>
            <a:chOff x="726789" y="923925"/>
            <a:chExt cx="12532011" cy="819199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D1B90D25-40EE-53B2-93BC-507705DF715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1307D87-87FA-7DFE-91DC-438CF985FBD9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819199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>
                <a:lnSpc>
                  <a:spcPts val="7000"/>
                </a:lnSpc>
              </a:pPr>
              <a:r>
                <a:rPr lang="en-US" sz="5000" b="1" dirty="0">
                  <a:latin typeface="Arial" panose="020B0604020202020204" pitchFamily="34" charset="0"/>
                  <a:cs typeface="Arial" panose="020B0604020202020204" pitchFamily="34" charset="0"/>
                </a:rPr>
                <a:t>Indoor/Outdoor</a:t>
              </a:r>
              <a:r>
                <a:rPr lang="ru-RU" sz="5000" b="1" dirty="0">
                  <a:latin typeface="Arial" panose="020B0604020202020204" pitchFamily="34" charset="0"/>
                  <a:cs typeface="Arial" panose="020B0604020202020204" pitchFamily="34" charset="0"/>
                </a:rPr>
                <a:t>-мониторинг</a:t>
              </a:r>
              <a:endParaRPr lang="en-US" sz="50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FF74BAEC-72C1-48E1-352E-5806E77B7ACC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5FDF58CE-A644-247B-5B0B-AFC8B1F1AE8A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C5DDF242-5EEE-E7F0-EE2F-F98FFEE624AD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6CA8CE77-6799-F21C-9EF2-0846D9A84DF8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sp>
        <p:nvSpPr>
          <p:cNvPr id="23" name="TextBox 5">
            <a:extLst>
              <a:ext uri="{FF2B5EF4-FFF2-40B4-BE49-F238E27FC236}">
                <a16:creationId xmlns:a16="http://schemas.microsoft.com/office/drawing/2014/main" id="{F855D32E-724C-4062-85FD-E8565172B21B}"/>
              </a:ext>
            </a:extLst>
          </p:cNvPr>
          <p:cNvSpPr txBox="1"/>
          <p:nvPr/>
        </p:nvSpPr>
        <p:spPr>
          <a:xfrm>
            <a:off x="1028700" y="2011260"/>
            <a:ext cx="15506700" cy="32771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Российская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платформа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с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возможностями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Indoor/Outdoor-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мониторинга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персонала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объектах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любой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сложности</a:t>
            </a:r>
            <a:r>
              <a:rPr lang="en-US" sz="2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4" name="TextBox 5">
            <a:extLst>
              <a:ext uri="{FF2B5EF4-FFF2-40B4-BE49-F238E27FC236}">
                <a16:creationId xmlns:a16="http://schemas.microsoft.com/office/drawing/2014/main" id="{A989BB05-6D74-4FBF-9973-CF8F16B3B2F5}"/>
              </a:ext>
            </a:extLst>
          </p:cNvPr>
          <p:cNvSpPr txBox="1"/>
          <p:nvPr/>
        </p:nvSpPr>
        <p:spPr>
          <a:xfrm>
            <a:off x="1028700" y="2552700"/>
            <a:ext cx="3924300" cy="3627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Indoor-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</a:t>
            </a:r>
            <a:endParaRPr lang="en-US" sz="2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25" name="Прямая соединительная линия 24">
            <a:extLst>
              <a:ext uri="{FF2B5EF4-FFF2-40B4-BE49-F238E27FC236}">
                <a16:creationId xmlns:a16="http://schemas.microsoft.com/office/drawing/2014/main" id="{FF4E303E-6718-4A97-80BB-A89D96B2BD8F}"/>
              </a:ext>
            </a:extLst>
          </p:cNvPr>
          <p:cNvCxnSpPr>
            <a:cxnSpLocks/>
          </p:cNvCxnSpPr>
          <p:nvPr/>
        </p:nvCxnSpPr>
        <p:spPr>
          <a:xfrm>
            <a:off x="1028700" y="3009900"/>
            <a:ext cx="1333500" cy="0"/>
          </a:xfrm>
          <a:prstGeom prst="line">
            <a:avLst/>
          </a:prstGeom>
          <a:ln w="38100">
            <a:solidFill>
              <a:srgbClr val="0FBC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3A0EF632-D042-491E-900C-47388C5C8F3C}"/>
              </a:ext>
            </a:extLst>
          </p:cNvPr>
          <p:cNvSpPr txBox="1"/>
          <p:nvPr/>
        </p:nvSpPr>
        <p:spPr>
          <a:xfrm>
            <a:off x="1028700" y="3040049"/>
            <a:ext cx="78105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Отслеживание активности и местоположения в пределах зданий, складов, производственных объектов и других закрытых пространств.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47C52C64-2E7F-40BC-B169-87613326720F}"/>
              </a:ext>
            </a:extLst>
          </p:cNvPr>
          <p:cNvSpPr txBox="1"/>
          <p:nvPr/>
        </p:nvSpPr>
        <p:spPr>
          <a:xfrm>
            <a:off x="1028700" y="3538410"/>
            <a:ext cx="7658100" cy="33239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Персонал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Местоположение сотрудников в реальном времени.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Зоны активности или бездействия.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Нарушения запретов на вход в определенные зоны.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Часы работы, перемещения и присутствие.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Транспорт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Местоположение погрузчиков, тележек и другого транспорта.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Контроль маршрутов и времени выполнения задач.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Столкновения или потенциальные аварийные ситуации.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Уровень эксплуатации оборудования.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Активов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Местоположение тары, генераторов, ТМЦ и т.д. в реальном времени.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Контроль перемещения.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Bluetooth </a:t>
            </a:r>
            <a:r>
              <a:rPr lang="ru-RU" sz="1400" b="1" dirty="0" err="1">
                <a:latin typeface="Arial" panose="020B0604020202020204" pitchFamily="34" charset="0"/>
                <a:cs typeface="Arial" panose="020B0604020202020204" pitchFamily="34" charset="0"/>
              </a:rPr>
              <a:t>Beacons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: маломощные маячки для точного позиционирования.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RFID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: считывание данных с бейджей сотрудников или меток на транспорте.</a:t>
            </a:r>
          </a:p>
        </p:txBody>
      </p:sp>
      <p:sp>
        <p:nvSpPr>
          <p:cNvPr id="30" name="TextBox 5">
            <a:extLst>
              <a:ext uri="{FF2B5EF4-FFF2-40B4-BE49-F238E27FC236}">
                <a16:creationId xmlns:a16="http://schemas.microsoft.com/office/drawing/2014/main" id="{F9009ADB-75F6-491C-BB96-A1C7B987A404}"/>
              </a:ext>
            </a:extLst>
          </p:cNvPr>
          <p:cNvSpPr txBox="1"/>
          <p:nvPr/>
        </p:nvSpPr>
        <p:spPr>
          <a:xfrm>
            <a:off x="9220200" y="2552700"/>
            <a:ext cx="3924300" cy="3627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Outdoor-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</a:t>
            </a:r>
            <a:endParaRPr lang="en-US" sz="2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1" name="Прямая соединительная линия 30">
            <a:extLst>
              <a:ext uri="{FF2B5EF4-FFF2-40B4-BE49-F238E27FC236}">
                <a16:creationId xmlns:a16="http://schemas.microsoft.com/office/drawing/2014/main" id="{9935A76F-D854-494B-89F5-57042AE1C4CF}"/>
              </a:ext>
            </a:extLst>
          </p:cNvPr>
          <p:cNvCxnSpPr>
            <a:cxnSpLocks/>
          </p:cNvCxnSpPr>
          <p:nvPr/>
        </p:nvCxnSpPr>
        <p:spPr>
          <a:xfrm>
            <a:off x="9220200" y="3009900"/>
            <a:ext cx="1333500" cy="0"/>
          </a:xfrm>
          <a:prstGeom prst="line">
            <a:avLst/>
          </a:prstGeom>
          <a:ln w="38100">
            <a:solidFill>
              <a:srgbClr val="0FBC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TextBox 31">
            <a:extLst>
              <a:ext uri="{FF2B5EF4-FFF2-40B4-BE49-F238E27FC236}">
                <a16:creationId xmlns:a16="http://schemas.microsoft.com/office/drawing/2014/main" id="{653032B6-A67D-4685-8623-5C1D2D267B04}"/>
              </a:ext>
            </a:extLst>
          </p:cNvPr>
          <p:cNvSpPr txBox="1"/>
          <p:nvPr/>
        </p:nvSpPr>
        <p:spPr>
          <a:xfrm>
            <a:off x="9144000" y="3040049"/>
            <a:ext cx="7810500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Контроль перемещений и состояния сотрудников, транспортных средств и активов на открытых пространствах, таких как стройплощадки, дороги, паркинги и большие территории предприятий.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C60A5496-A532-4196-9199-83B7F12795C5}"/>
              </a:ext>
            </a:extLst>
          </p:cNvPr>
          <p:cNvSpPr txBox="1"/>
          <p:nvPr/>
        </p:nvSpPr>
        <p:spPr>
          <a:xfrm>
            <a:off x="9144000" y="3753853"/>
            <a:ext cx="7658100" cy="28931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Персонал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Геолокация сотрудников с помощью GPS.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Контроль рабочих зон и выхода за их пределы.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Учет рабочего времени.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Транспорт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Отслеживание маршрутов, местоположения и скорости движения.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Контроль топлива и технического состояния.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Учет времени простоя и использования транспорта.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Предотвращение отклонений от маршрутов. 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Активов</a:t>
            </a:r>
            <a:endParaRPr lang="ru-RU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Геолокация тары, генераторов, ТМЦ и т.д. с помощью GPS.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GPS/GNSS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: глобальные навигационные системы для отслеживания.</a:t>
            </a:r>
          </a:p>
          <a:p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GSM/4G/5G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: для передачи данных о местоположении.</a:t>
            </a:r>
          </a:p>
        </p:txBody>
      </p:sp>
      <p:sp>
        <p:nvSpPr>
          <p:cNvPr id="34" name="TextBox 5">
            <a:extLst>
              <a:ext uri="{FF2B5EF4-FFF2-40B4-BE49-F238E27FC236}">
                <a16:creationId xmlns:a16="http://schemas.microsoft.com/office/drawing/2014/main" id="{254DF811-D417-4382-8B44-509181462084}"/>
              </a:ext>
            </a:extLst>
          </p:cNvPr>
          <p:cNvSpPr txBox="1"/>
          <p:nvPr/>
        </p:nvSpPr>
        <p:spPr>
          <a:xfrm>
            <a:off x="1028700" y="6935167"/>
            <a:ext cx="3924300" cy="36272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2800"/>
              </a:lnSpc>
            </a:pPr>
            <a:r>
              <a:rPr lang="en-US" sz="2400" b="1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LoRaWAN</a:t>
            </a:r>
            <a:r>
              <a:rPr lang="en-US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ru-RU" sz="24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мониторинг</a:t>
            </a:r>
            <a:endParaRPr lang="en-US" sz="2400" b="1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5" name="Прямая соединительная линия 34">
            <a:extLst>
              <a:ext uri="{FF2B5EF4-FFF2-40B4-BE49-F238E27FC236}">
                <a16:creationId xmlns:a16="http://schemas.microsoft.com/office/drawing/2014/main" id="{02C0AB42-5E71-4874-B766-799DA09F0AE6}"/>
              </a:ext>
            </a:extLst>
          </p:cNvPr>
          <p:cNvCxnSpPr>
            <a:cxnSpLocks/>
          </p:cNvCxnSpPr>
          <p:nvPr/>
        </p:nvCxnSpPr>
        <p:spPr>
          <a:xfrm>
            <a:off x="1028700" y="7353300"/>
            <a:ext cx="1333500" cy="0"/>
          </a:xfrm>
          <a:prstGeom prst="line">
            <a:avLst/>
          </a:prstGeom>
          <a:ln w="38100">
            <a:solidFill>
              <a:srgbClr val="0FBC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TextBox 37">
            <a:extLst>
              <a:ext uri="{FF2B5EF4-FFF2-40B4-BE49-F238E27FC236}">
                <a16:creationId xmlns:a16="http://schemas.microsoft.com/office/drawing/2014/main" id="{CE9930B8-5248-4BB6-92E5-24F6E455A6E0}"/>
              </a:ext>
            </a:extLst>
          </p:cNvPr>
          <p:cNvSpPr txBox="1"/>
          <p:nvPr/>
        </p:nvSpPr>
        <p:spPr>
          <a:xfrm>
            <a:off x="1028700" y="7391077"/>
            <a:ext cx="15925800" cy="3077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Система контроля и управления, использующая протокол </a:t>
            </a:r>
            <a:r>
              <a:rPr lang="ru-RU" sz="1400" dirty="0" err="1">
                <a:latin typeface="Arial" panose="020B0604020202020204" pitchFamily="34" charset="0"/>
                <a:cs typeface="Arial" panose="020B0604020202020204" pitchFamily="34" charset="0"/>
              </a:rPr>
              <a:t>LoRaWAN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 (Long Range Wide Area Network) для передачи данных на большие расстояния с минимальным энергопотреблением.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C8C207D9-4E43-4764-B016-3536F412CA75}"/>
              </a:ext>
            </a:extLst>
          </p:cNvPr>
          <p:cNvSpPr txBox="1"/>
          <p:nvPr/>
        </p:nvSpPr>
        <p:spPr>
          <a:xfrm>
            <a:off x="1028700" y="7698854"/>
            <a:ext cx="76708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Большая дальность связи: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Покрытие до 15-20 км в открытой местности и 3-5 км в городских условиях.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Низкое энергопотребление: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Датчики и устройства могут работать от батареи до 10 лет.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5A9781A-315F-46DE-AF85-020D3CEC1BD4}"/>
              </a:ext>
            </a:extLst>
          </p:cNvPr>
          <p:cNvSpPr txBox="1"/>
          <p:nvPr/>
        </p:nvSpPr>
        <p:spPr>
          <a:xfrm>
            <a:off x="8978900" y="7698854"/>
            <a:ext cx="767080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Большая дальность связи: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Покрытие до 15-20 км в открытой местности и 3-5 км в городских условиях.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Высокая масштабируемость: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Поддержка тысяч устройств в одной сети.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400" b="1" dirty="0">
                <a:latin typeface="Arial" panose="020B0604020202020204" pitchFamily="34" charset="0"/>
                <a:cs typeface="Arial" panose="020B0604020202020204" pitchFamily="34" charset="0"/>
              </a:rPr>
              <a:t>Надежность: </a:t>
            </a:r>
            <a:r>
              <a:rPr lang="ru-RU" sz="1400" dirty="0">
                <a:latin typeface="Arial" panose="020B0604020202020204" pitchFamily="34" charset="0"/>
                <a:cs typeface="Arial" panose="020B0604020202020204" pitchFamily="34" charset="0"/>
              </a:rPr>
              <a:t>Передача данных с высокой устойчивостью к помехам.</a:t>
            </a:r>
          </a:p>
        </p:txBody>
      </p:sp>
    </p:spTree>
    <p:extLst>
      <p:ext uri="{BB962C8B-B14F-4D97-AF65-F5344CB8AC3E}">
        <p14:creationId xmlns:p14="http://schemas.microsoft.com/office/powerpoint/2010/main" val="166039007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8253EF0-B18B-1E7C-10F8-0E15C1750D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15B72D9-B1F2-6262-9FD0-939B530C2F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1026" name="Picture 2" descr="img">
            <a:extLst>
              <a:ext uri="{FF2B5EF4-FFF2-40B4-BE49-F238E27FC236}">
                <a16:creationId xmlns:a16="http://schemas.microsoft.com/office/drawing/2014/main" id="{092BAFBA-3380-4339-9F2C-27C40D9668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829" y="2628900"/>
            <a:ext cx="10356150" cy="5105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517663B1-6B1B-C710-EFAE-BC88C06DC1E7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EBB4383F-A7DD-8C0E-7C7D-93192CA80194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579F486-46B2-B9C2-B011-8D39EE040FC8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Мониторинг перемещения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C173FF13-EA0E-7E73-EC82-F14463C95B4A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465F1616-8747-EC51-B935-D8CA38DF7C2C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4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4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CEF09094-B0BF-B5B3-DE71-4ACBB71E7F44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A6EC34D-1BFA-8615-C1A0-9D30EAE08F53}"/>
              </a:ext>
            </a:extLst>
          </p:cNvPr>
          <p:cNvSpPr txBox="1"/>
          <p:nvPr/>
        </p:nvSpPr>
        <p:spPr>
          <a:xfrm>
            <a:off x="994063" y="2400300"/>
            <a:ext cx="6210300" cy="1902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Контроль перемещения персонала / техники / инструмента по территории предприятия (</a:t>
            </a:r>
            <a:r>
              <a:rPr lang="ru-RU" sz="2800" b="0" i="0" dirty="0" err="1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indoor</a:t>
            </a: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/ </a:t>
            </a:r>
            <a:r>
              <a:rPr lang="ru-RU" sz="2800" b="0" i="0" dirty="0" err="1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outdoor</a:t>
            </a: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97E2693-D89E-AAC0-2428-6D77FDAE37C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02095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B0DB0D-CFBD-B33F-75CF-BCB5B3F8089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362FD3CC-0F6A-4183-8C5A-8E460685DE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C524E62-342F-D67A-2AF5-ACE485394501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06E39310-9F85-F1C5-FC2E-9C9973DB3A8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BB9A41E5-E531-6F78-5512-66F1DB74B2A2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Контроль подрядчиков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48657EAE-9766-CCC0-184B-A46C6CA4C4B5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A7A5DB4-9E85-1F95-62D0-14A385720C4F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B60C8057-CA2F-B285-63F8-779185D19A53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2D36F29-422D-2358-6C03-3C0E62B4B11F}"/>
              </a:ext>
            </a:extLst>
          </p:cNvPr>
          <p:cNvSpPr txBox="1"/>
          <p:nvPr/>
        </p:nvSpPr>
        <p:spPr>
          <a:xfrm>
            <a:off x="994063" y="2400300"/>
            <a:ext cx="6210300" cy="1902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Контроль перемещения сотрудников подрядных организаций на территории предприятия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2BBD6871-27B4-26AA-E06A-1493045FCFA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2050" name="Picture 2" descr="img">
            <a:extLst>
              <a:ext uri="{FF2B5EF4-FFF2-40B4-BE49-F238E27FC236}">
                <a16:creationId xmlns:a16="http://schemas.microsoft.com/office/drawing/2014/main" id="{E038B9E0-A25F-4994-8CE2-4E1CB1C0B4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8802" y="2468967"/>
            <a:ext cx="11197675" cy="54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52775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D79C70-C14B-47EA-94C5-8C9D2C43CD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87FA710-BA7A-0EA8-9E24-44B67D8FBF4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9103321D-50FA-BB3E-E8F8-0034E23B7641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4C33D35E-6157-5501-E1BC-3FD4B59EBD7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13DC68F-B62B-188F-91D4-FCF8969DB876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Контроль посещения опасных зон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5F3F65E-B3A8-1B68-67AB-994FBD273782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A3C4FB13-C33A-F84A-2BFE-2DAFD5A4ED80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ADAC02AA-E354-A717-AB27-46759984ABBF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163CAF8C-52DE-C12D-E134-85F2F6EE4E80}"/>
              </a:ext>
            </a:extLst>
          </p:cNvPr>
          <p:cNvSpPr txBox="1"/>
          <p:nvPr/>
        </p:nvSpPr>
        <p:spPr>
          <a:xfrm>
            <a:off x="994063" y="2400300"/>
            <a:ext cx="5711537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Контроль посещения опасных зон и нахождения персонала в их пределах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63A3994-240D-997E-C555-848171C03FFD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3074" name="Picture 2" descr="img">
            <a:extLst>
              <a:ext uri="{FF2B5EF4-FFF2-40B4-BE49-F238E27FC236}">
                <a16:creationId xmlns:a16="http://schemas.microsoft.com/office/drawing/2014/main" id="{BDB96902-DEEF-4F3B-868A-24AD596DC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2427056"/>
            <a:ext cx="11028221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728532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0CD0E7-F0D8-59E9-429C-8048D467E8E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ABEAF22-0F38-CD32-56E8-B54C46C969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1EC7421-281B-95E9-722F-100939CB490E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BC555FC0-A32E-84AE-1EB9-94B54D121E1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CC7D294-360D-C08C-2708-F46A26C3A802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Нахождение на удаленных объектах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26EB403-2455-D6CB-79D7-499B031D28FE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459DE00A-9668-0BF1-1CCB-7B44FD807F51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D2875CE5-A3AA-2B6D-6744-3C1A3CF335F7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D790F700-92A0-BB15-E1E4-6D8B0042AFBF}"/>
              </a:ext>
            </a:extLst>
          </p:cNvPr>
          <p:cNvSpPr txBox="1"/>
          <p:nvPr/>
        </p:nvSpPr>
        <p:spPr>
          <a:xfrm>
            <a:off x="994063" y="2400300"/>
            <a:ext cx="6210300" cy="1902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Мониторинг персонала на территориально удаленных объектах и вдали от объектов инфраструктуры связи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177973CA-600E-0B7F-F723-F411D920263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4098" name="Picture 2" descr="img">
            <a:extLst>
              <a:ext uri="{FF2B5EF4-FFF2-40B4-BE49-F238E27FC236}">
                <a16:creationId xmlns:a16="http://schemas.microsoft.com/office/drawing/2014/main" id="{4667D96C-AF9A-4AB2-81A4-791A6D78FA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428870"/>
            <a:ext cx="11073517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062820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B14DA8-1BA6-F24C-6686-6276D8000AF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BA94DA2-2C4A-AA30-5285-6296FA99F2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A4A9ABF-5E98-C2B5-B839-EA03ACBC59A7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B5C34DA9-4B74-553E-F447-32169BEBFDFC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E03AB7EA-865D-5F4A-4E87-430C7EED73D5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Мониторинг активности сотрудников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3187CCA-A73E-7FC8-B0C0-114CFDEC2D6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27FF8A3A-FED3-BC87-E674-AB00EE0B5EB7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F89F197D-9B89-A6E7-8D2D-D322AB7532E9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B3036A0-DCCC-C952-8AFE-28EDC8F3D645}"/>
              </a:ext>
            </a:extLst>
          </p:cNvPr>
          <p:cNvSpPr txBox="1"/>
          <p:nvPr/>
        </p:nvSpPr>
        <p:spPr>
          <a:xfrm>
            <a:off x="994063" y="2400300"/>
            <a:ext cx="5559137" cy="19132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Мониторинг активности, фактов падения, ударов, наличие тревожной кнопки, экстренного вызова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ACA9C4E-656C-32BD-740C-8EE71F994F7E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122" name="Picture 2" descr="img">
            <a:extLst>
              <a:ext uri="{FF2B5EF4-FFF2-40B4-BE49-F238E27FC236}">
                <a16:creationId xmlns:a16="http://schemas.microsoft.com/office/drawing/2014/main" id="{DABE6DE5-09D8-41B3-9B82-C9AD8A2468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2400300"/>
            <a:ext cx="11005712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5633967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B1A287-6048-CE9D-A406-C0E9CAEBFB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4A127456-9E99-881D-6632-C3019370C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018E9D9D-656A-C64A-575C-31DE0F7156BF}"/>
              </a:ext>
            </a:extLst>
          </p:cNvPr>
          <p:cNvGrpSpPr/>
          <p:nvPr/>
        </p:nvGrpSpPr>
        <p:grpSpPr>
          <a:xfrm>
            <a:off x="726789" y="923925"/>
            <a:ext cx="12532011" cy="1538883"/>
            <a:chOff x="726789" y="923925"/>
            <a:chExt cx="12532011" cy="1538883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453C2E0A-0095-B882-9E02-8B6FD4DC96BC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C2F5880-702A-14DE-4182-CAB5FC0DB17F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1538883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Контроль условий окружающей среды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84767655-E9EC-8F46-1A4B-D0D336C01EC5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B196EF0F-AD53-8004-14DE-8344A6EDBD66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7ACF0EEA-1CF7-1934-CAF5-28D6B05398D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FBF3F227-4A7E-B0B7-7CB5-823EA76C4101}"/>
              </a:ext>
            </a:extLst>
          </p:cNvPr>
          <p:cNvSpPr txBox="1"/>
          <p:nvPr/>
        </p:nvSpPr>
        <p:spPr>
          <a:xfrm>
            <a:off x="1028699" y="2782877"/>
            <a:ext cx="5406737" cy="19029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Мониторинг окружающей среды и условий хранения на объекте (температура, влажность)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548AD4E-2623-22FE-8A3A-3693103E012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6146" name="Picture 2" descr="img">
            <a:extLst>
              <a:ext uri="{FF2B5EF4-FFF2-40B4-BE49-F238E27FC236}">
                <a16:creationId xmlns:a16="http://schemas.microsoft.com/office/drawing/2014/main" id="{DA79B99D-80AF-40A0-A650-F49C9E2256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2664" y="2102093"/>
            <a:ext cx="11259510" cy="63874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23112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793E8C3-F296-4756-EABA-5553B24824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C6C48B3-D574-AFAB-9D04-2ED78AB38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68026CED-BC83-FA8B-80FF-58C250DDC16B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95C4D48E-F43D-B9CD-D946-E95829CA3705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2D6FB513-3D7B-9F4C-A7C2-53EC02A20BED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В здании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61AE8F7-5D74-1FB1-0E33-53686ECC635C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640C2D69-B740-21CF-0001-464C8445AFE5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655171F8-40BD-F82B-09D8-EB5A42FD766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23436E2-9853-F2BB-0456-67D8C83A0CE9}"/>
              </a:ext>
            </a:extLst>
          </p:cNvPr>
          <p:cNvSpPr txBox="1"/>
          <p:nvPr/>
        </p:nvSpPr>
        <p:spPr>
          <a:xfrm>
            <a:off x="994063" y="2400300"/>
            <a:ext cx="5482937" cy="605217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систему загружается планировка зданий, помещений, производства. На панели инструментов вы можете создать папки «офис», «этаж», группировать их, формировать так как будет удобно для пользования и мониторинга. И по этим данным мониторить перемещение персонала между помещениями и этажами.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F1A127D9-F678-0753-03C6-5D6DB53579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98FFABA-2099-9495-3AFE-31B7E8C083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51804" y="1734027"/>
            <a:ext cx="13048855" cy="691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30565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8E563-FE0B-5066-6921-E579B25AB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B0559F6-991F-3AE0-EB9B-3F0979071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D0B1BFBB-3A51-8C8E-6135-D54148704FC2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FF409AF6-7BEA-542B-CD38-19C4BDF42530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4C30C92-2706-F247-9B8F-78FD75D551DA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Вне здания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8B136A0D-22F0-0149-AF70-0F350930C6DD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48C3C9D2-896B-3CB2-BEEC-0BBAD83FC648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B237D407-B264-2C73-2F58-DB611A6E14EA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5329D077-65DF-16B5-E8B1-F01C764141A8}"/>
              </a:ext>
            </a:extLst>
          </p:cNvPr>
          <p:cNvSpPr txBox="1"/>
          <p:nvPr/>
        </p:nvSpPr>
        <p:spPr>
          <a:xfrm>
            <a:off x="994063" y="2400300"/>
            <a:ext cx="5482937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В систему загружается карта с зданиями и планировками всей территории производства, на которой вы можете отмечать объекты, и так же контролировать персонал вне здания.</a:t>
            </a:r>
          </a:p>
          <a:p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27E6ACF-7DD0-770A-0DE5-93BC23E263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A59C5336-E147-0AE9-5142-E9F3475F54A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440277" y="1734027"/>
            <a:ext cx="13071910" cy="69146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239777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9B85FEB-EC33-8E15-89DA-5AB27244B1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040C5F4-0F00-25E7-9797-BB4753DA50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2B0B5584-F289-C84C-3396-E10D196A1B5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395537" y="879365"/>
            <a:ext cx="13496927" cy="8299833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16D9F053-72DE-1E79-2862-6FEE285BC1F0}"/>
              </a:ext>
            </a:extLst>
          </p:cNvPr>
          <p:cNvSpPr/>
          <p:nvPr/>
        </p:nvSpPr>
        <p:spPr>
          <a:xfrm>
            <a:off x="-11373" y="5143500"/>
            <a:ext cx="18288000" cy="5143500"/>
          </a:xfrm>
          <a:prstGeom prst="rect">
            <a:avLst/>
          </a:prstGeom>
          <a:solidFill>
            <a:srgbClr val="232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C5F398F1-3242-6291-6851-60898FF13EA8}"/>
              </a:ext>
            </a:extLst>
          </p:cNvPr>
          <p:cNvSpPr txBox="1"/>
          <p:nvPr/>
        </p:nvSpPr>
        <p:spPr>
          <a:xfrm>
            <a:off x="2581273" y="6543811"/>
            <a:ext cx="13125451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50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ФУНКЦИОНАЛЬНЫЕ ВОЗМОЖНОСТИ</a:t>
            </a:r>
            <a:endParaRPr lang="en-US" sz="5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CE81E5B2-D9DA-2010-8E59-F1544B6CAD35}"/>
              </a:ext>
            </a:extLst>
          </p:cNvPr>
          <p:cNvSpPr txBox="1"/>
          <p:nvPr/>
        </p:nvSpPr>
        <p:spPr>
          <a:xfrm>
            <a:off x="1544781" y="7715250"/>
            <a:ext cx="15198436" cy="113877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 err="1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Wialon</a:t>
            </a:r>
            <a:r>
              <a:rPr lang="en-US" sz="4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Transfer</a:t>
            </a:r>
            <a:endParaRPr lang="ru-RU" sz="4400" b="1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sz="2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инструмент для автоматического переноса данных из </a:t>
            </a:r>
            <a:r>
              <a:rPr lang="ru-RU" sz="2400" b="1" dirty="0" err="1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Wialon</a:t>
            </a:r>
            <a:r>
              <a:rPr lang="ru-RU" sz="2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в AXENTA</a:t>
            </a:r>
            <a:endParaRPr lang="en-US" sz="5400" b="1" dirty="0">
              <a:solidFill>
                <a:srgbClr val="0FBC8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206449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8F53B-45E4-2048-54A4-22C9E3A0C5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Рисунок 20">
            <a:extLst>
              <a:ext uri="{FF2B5EF4-FFF2-40B4-BE49-F238E27FC236}">
                <a16:creationId xmlns:a16="http://schemas.microsoft.com/office/drawing/2014/main" id="{3802B6F8-E8CA-C147-F29A-F9420453E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626E0E6-EAFE-8FD9-CE4A-4BE49FBF0EDA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CF9E4E1-5F49-0572-5BE2-182F6F1E1641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1F12B909-F109-362A-BEB0-5FE754083725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Вне здания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4B2662A2-E848-EB1A-09E0-8E8B736AB180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997536D7-89BA-B267-B8F2-372A608D6FF2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960DB37F-37E0-EFAA-832E-15B2C3DB7C58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FBE367A-F646-0F60-5442-3AF3E36885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DE8E818-4A72-6BEE-9DD4-5654C03A510D}"/>
              </a:ext>
            </a:extLst>
          </p:cNvPr>
          <p:cNvSpPr txBox="1"/>
          <p:nvPr/>
        </p:nvSpPr>
        <p:spPr>
          <a:xfrm>
            <a:off x="1026522" y="2292339"/>
            <a:ext cx="461227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Простота и автономность</a:t>
            </a:r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:a16="http://schemas.microsoft.com/office/drawing/2014/main" id="{C14D4E2F-C8B3-AEB8-FA13-E074DD1D9FD7}"/>
              </a:ext>
            </a:extLst>
          </p:cNvPr>
          <p:cNvCxnSpPr>
            <a:cxnSpLocks/>
          </p:cNvCxnSpPr>
          <p:nvPr/>
        </p:nvCxnSpPr>
        <p:spPr>
          <a:xfrm>
            <a:off x="1129660" y="2764808"/>
            <a:ext cx="1333500" cy="0"/>
          </a:xfrm>
          <a:prstGeom prst="line">
            <a:avLst/>
          </a:prstGeom>
          <a:ln w="38100">
            <a:solidFill>
              <a:srgbClr val="0FBC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BC1A7323-07EF-C11F-907A-8A4BFB4B97F2}"/>
              </a:ext>
            </a:extLst>
          </p:cNvPr>
          <p:cNvSpPr txBox="1"/>
          <p:nvPr/>
        </p:nvSpPr>
        <p:spPr>
          <a:xfrm>
            <a:off x="1026522" y="2875923"/>
            <a:ext cx="8269878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Сервис доступен каждому интегратору — позволяет выполнить миграцию самостоятельно, буквально в несколько кликов. 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Не нужно ждать действий разработчиков — всё под контролем интегратора.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Прозрачный результат — вы сразу видите, что и как перенесено.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CD2B4F-428D-031B-7EDC-F256697AC7B8}"/>
              </a:ext>
            </a:extLst>
          </p:cNvPr>
          <p:cNvSpPr txBox="1"/>
          <p:nvPr/>
        </p:nvSpPr>
        <p:spPr>
          <a:xfrm>
            <a:off x="1026522" y="4229100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Функциональные возможности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1263CBA-09D9-5408-0520-2A8A9E846047}"/>
              </a:ext>
            </a:extLst>
          </p:cNvPr>
          <p:cNvSpPr txBox="1"/>
          <p:nvPr/>
        </p:nvSpPr>
        <p:spPr>
          <a:xfrm>
            <a:off x="1064622" y="4874239"/>
            <a:ext cx="9144000" cy="135421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Объекты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со всеми свойствами, датчиками и настройками;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Историю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сообщений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(до 400 дней);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b="1" dirty="0" err="1">
                <a:latin typeface="Arial" panose="020B0604020202020204" pitchFamily="34" charset="0"/>
                <a:cs typeface="Arial" panose="020B0604020202020204" pitchFamily="34" charset="0"/>
              </a:rPr>
              <a:t>Геозоны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и </a:t>
            </a: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маршруты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Водителей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;</a:t>
            </a:r>
          </a:p>
          <a:p>
            <a:pPr marL="285750" indent="-285750">
              <a:buClr>
                <a:srgbClr val="0FBC82"/>
              </a:buClr>
              <a:buFont typeface="Arial" panose="020B0604020202020204" pitchFamily="34" charset="0"/>
              <a:buChar char="•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Пользователей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и учётные записи.</a:t>
            </a:r>
          </a:p>
        </p:txBody>
      </p:sp>
      <p:cxnSp>
        <p:nvCxnSpPr>
          <p:cNvPr id="16" name="Прямая соединительная линия 15">
            <a:extLst>
              <a:ext uri="{FF2B5EF4-FFF2-40B4-BE49-F238E27FC236}">
                <a16:creationId xmlns:a16="http://schemas.microsoft.com/office/drawing/2014/main" id="{10C8D59F-D9C3-C18B-44E1-E351316D1DDD}"/>
              </a:ext>
            </a:extLst>
          </p:cNvPr>
          <p:cNvCxnSpPr>
            <a:cxnSpLocks/>
          </p:cNvCxnSpPr>
          <p:nvPr/>
        </p:nvCxnSpPr>
        <p:spPr>
          <a:xfrm>
            <a:off x="1129660" y="4712373"/>
            <a:ext cx="1333500" cy="0"/>
          </a:xfrm>
          <a:prstGeom prst="line">
            <a:avLst/>
          </a:prstGeom>
          <a:ln w="38100">
            <a:solidFill>
              <a:srgbClr val="0FBC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0" name="Рисунок 19">
            <a:extLst>
              <a:ext uri="{FF2B5EF4-FFF2-40B4-BE49-F238E27FC236}">
                <a16:creationId xmlns:a16="http://schemas.microsoft.com/office/drawing/2014/main" id="{55CCCADA-C7E7-4B70-8B66-F1B14BF656B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1600" y="2292340"/>
            <a:ext cx="8796243" cy="4804830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90E0675C-3C23-6FF0-A2F3-9BF792805772}"/>
              </a:ext>
            </a:extLst>
          </p:cNvPr>
          <p:cNvSpPr txBox="1"/>
          <p:nvPr/>
        </p:nvSpPr>
        <p:spPr>
          <a:xfrm>
            <a:off x="1051559" y="6365765"/>
            <a:ext cx="9144000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b="1" dirty="0">
                <a:latin typeface="Arial" panose="020B0604020202020204" pitchFamily="34" charset="0"/>
                <a:cs typeface="Arial" panose="020B0604020202020204" pitchFamily="34" charset="0"/>
              </a:rPr>
              <a:t>Два режима переноса</a:t>
            </a:r>
          </a:p>
        </p:txBody>
      </p:sp>
      <p:cxnSp>
        <p:nvCxnSpPr>
          <p:cNvPr id="24" name="Прямая соединительная линия 23">
            <a:extLst>
              <a:ext uri="{FF2B5EF4-FFF2-40B4-BE49-F238E27FC236}">
                <a16:creationId xmlns:a16="http://schemas.microsoft.com/office/drawing/2014/main" id="{0EBD2F0F-5462-0D73-6AAA-D22E9AC0E5BB}"/>
              </a:ext>
            </a:extLst>
          </p:cNvPr>
          <p:cNvCxnSpPr>
            <a:cxnSpLocks/>
          </p:cNvCxnSpPr>
          <p:nvPr/>
        </p:nvCxnSpPr>
        <p:spPr>
          <a:xfrm>
            <a:off x="1154697" y="6849038"/>
            <a:ext cx="1333500" cy="0"/>
          </a:xfrm>
          <a:prstGeom prst="line">
            <a:avLst/>
          </a:prstGeom>
          <a:ln w="38100">
            <a:solidFill>
              <a:srgbClr val="0FBC8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02B1D869-6302-902A-A678-93ED7DEC8F8C}"/>
              </a:ext>
            </a:extLst>
          </p:cNvPr>
          <p:cNvSpPr txBox="1"/>
          <p:nvPr/>
        </p:nvSpPr>
        <p:spPr>
          <a:xfrm>
            <a:off x="1024345" y="6993444"/>
            <a:ext cx="7891055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rgbClr val="0FBC82"/>
              </a:buClr>
              <a:buFont typeface="+mj-lt"/>
              <a:buAutoNum type="arabicPeriod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Выборочный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— перенос отдельных сущностей для гибкой настройки.</a:t>
            </a:r>
          </a:p>
          <a:p>
            <a:pPr marL="342900" indent="-342900">
              <a:buClr>
                <a:srgbClr val="0FBC82"/>
              </a:buClr>
              <a:buFont typeface="+mj-lt"/>
              <a:buAutoNum type="arabicPeriod"/>
            </a:pPr>
            <a:r>
              <a:rPr lang="ru-RU" sz="1600" b="1" dirty="0">
                <a:latin typeface="Arial" panose="020B0604020202020204" pitchFamily="34" charset="0"/>
                <a:cs typeface="Arial" panose="020B0604020202020204" pitchFamily="34" charset="0"/>
              </a:rPr>
              <a:t>Полный</a:t>
            </a:r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 — перенос всей учётной записи клиента (одной или сразу нескольких).</a:t>
            </a:r>
          </a:p>
          <a:p>
            <a:r>
              <a:rPr lang="ru-RU" sz="1600" dirty="0">
                <a:latin typeface="Arial" panose="020B0604020202020204" pitchFamily="34" charset="0"/>
                <a:cs typeface="Arial" panose="020B0604020202020204" pitchFamily="34" charset="0"/>
              </a:rPr>
              <a:t>Так вы сможете адаптировать процесс миграции под свои задачи.</a:t>
            </a:r>
          </a:p>
        </p:txBody>
      </p:sp>
    </p:spTree>
    <p:extLst>
      <p:ext uri="{BB962C8B-B14F-4D97-AF65-F5344CB8AC3E}">
        <p14:creationId xmlns:p14="http://schemas.microsoft.com/office/powerpoint/2010/main" val="89662801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2DBC4D-FFB2-2A0E-A6F7-66913E34E9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F7F8BE9-7C41-AE94-B6F1-3B8269CC16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4BEA4E9-F6CE-4480-B602-766EA3B3AA0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2177" y="0"/>
            <a:ext cx="8303645" cy="10287000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DAAF6A5B-87C4-1AD2-03E0-8692CA38F5E3}"/>
              </a:ext>
            </a:extLst>
          </p:cNvPr>
          <p:cNvSpPr/>
          <p:nvPr/>
        </p:nvSpPr>
        <p:spPr>
          <a:xfrm>
            <a:off x="-11373" y="5143500"/>
            <a:ext cx="18288000" cy="5143500"/>
          </a:xfrm>
          <a:prstGeom prst="rect">
            <a:avLst/>
          </a:prstGeom>
          <a:solidFill>
            <a:srgbClr val="232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2D7F24EF-E9C2-1CB4-E511-8D8A0AEEB8C2}"/>
              </a:ext>
            </a:extLst>
          </p:cNvPr>
          <p:cNvSpPr txBox="1"/>
          <p:nvPr/>
        </p:nvSpPr>
        <p:spPr>
          <a:xfrm>
            <a:off x="2581273" y="6543811"/>
            <a:ext cx="13125451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50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ФУНКЦИОНАЛЬНЫЕ ВОЗМОЖНОСТИ</a:t>
            </a:r>
            <a:endParaRPr lang="en-US" sz="5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EE8A47C-F100-E4BE-0030-32ACD039F3F6}"/>
              </a:ext>
            </a:extLst>
          </p:cNvPr>
          <p:cNvSpPr txBox="1"/>
          <p:nvPr/>
        </p:nvSpPr>
        <p:spPr>
          <a:xfrm>
            <a:off x="1544781" y="7715250"/>
            <a:ext cx="15198436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i="0" dirty="0">
                <a:solidFill>
                  <a:srgbClr val="0FBC8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Приложение AXENTA</a:t>
            </a:r>
          </a:p>
          <a:p>
            <a:pPr algn="ctr"/>
            <a:r>
              <a:rPr lang="ru-RU" sz="4400" b="1" i="0" dirty="0">
                <a:solidFill>
                  <a:srgbClr val="0FBC8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для </a:t>
            </a:r>
            <a:r>
              <a:rPr lang="ru-RU" sz="4400" b="1" i="0" dirty="0" err="1">
                <a:solidFill>
                  <a:srgbClr val="0FBC8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iOS</a:t>
            </a:r>
            <a:r>
              <a:rPr lang="ru-RU" sz="4400" b="1" i="0" dirty="0">
                <a:solidFill>
                  <a:srgbClr val="0FBC8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и </a:t>
            </a:r>
            <a:r>
              <a:rPr lang="ru-RU" sz="4400" b="1" i="0" dirty="0" err="1">
                <a:solidFill>
                  <a:srgbClr val="0FBC8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Android</a:t>
            </a:r>
            <a:endParaRPr lang="en-US" sz="4400" b="1" i="0" dirty="0">
              <a:solidFill>
                <a:srgbClr val="0FBC8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7219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FF8E563-FE0B-5066-6921-E579B25AB8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B0559F6-991F-3AE0-EB9B-3F097907171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D0B1BFBB-3A51-8C8E-6135-D54148704FC2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FF409AF6-7BEA-542B-CD38-19C4BDF42530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4C30C92-2706-F247-9B8F-78FD75D551DA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l"/>
              <a:r>
                <a:rPr lang="ru-RU" sz="5000" b="1" i="0" dirty="0">
                  <a:solidFill>
                    <a:srgbClr val="0F1523"/>
                  </a:solidFill>
                  <a:effectLst/>
                  <a:latin typeface="Arial" panose="020B0604020202020204" pitchFamily="34" charset="0"/>
                  <a:cs typeface="Arial" panose="020B0604020202020204" pitchFamily="34" charset="0"/>
                </a:rPr>
                <a:t>Работа со списком объектов</a:t>
              </a: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8B136A0D-22F0-0149-AF70-0F350930C6DD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48C3C9D2-896B-3CB2-BEEC-0BBAD83FC648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B237D407-B264-2C73-2F58-DB611A6E14EA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5329D077-65DF-16B5-E8B1-F01C764141A8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2800" b="0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Отслеживайте параметры движения, зажигания и местонахождения объектов, а также актуальность полученных данных.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827E6ACF-7DD0-770A-0DE5-93BC23E263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6899A89-AA7D-E149-020C-EC1FDF01D28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1620747"/>
            <a:ext cx="3685692" cy="7581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4959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E7A11D-EACD-F49E-BA45-051D4255B6E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0DE131E8-B95C-586A-F8F2-F29F9FD8AB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08E279A-7D24-C9D6-BBC4-00779A526812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CFAEA209-80A1-C2E2-2C5F-AB9C1315D53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EF2AAFA-021F-A608-C6B6-1853D3B06B2C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Исторические данные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80FCEA67-39A5-F943-4488-FD659FD886A7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08F3CC48-9555-3CD1-C0FE-4B58BEFBE5AC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EB69278D-23D2-DDDD-F204-D1724103DB9A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F0B56E3-3081-B3D9-0168-499EBF3D8391}"/>
              </a:ext>
            </a:extLst>
          </p:cNvPr>
          <p:cNvSpPr txBox="1"/>
          <p:nvPr/>
        </p:nvSpPr>
        <p:spPr>
          <a:xfrm>
            <a:off x="994063" y="2400300"/>
            <a:ext cx="548293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Смотрите события, связанные с объектом, например, остановки, в хронологическом порядке с привязкой к карте.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3DCA3A8-7433-C010-3BFF-BF98C2B8DAF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2F5417B-9A80-9ABB-9421-6F857685C1F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475213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6EB9995-10E0-665E-587F-10F611E1BA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ED3AD5E-7544-AA67-CB3F-1DDEDEAF93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144D03AA-C31A-8B65-95E5-EC5F6904E266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AA72A6EE-1A15-BB22-4BC0-44D1A196BD19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6C5CC0FD-6FC8-9415-FEEA-2C18859823D3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Информативные отчеты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123FC520-F93A-03AF-DA2E-63950E69F330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9246C309-F04B-DC4A-6E76-921600AA773F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679BEED4-692B-4C75-9C6C-56E879750FC5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C52997E2-E2A9-E0AB-7CC9-AC4D6826B783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Используйте подробные данные о поездках, стоянках, сливах и заправках для принятия решений прямо на месте.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C0B34A7A-8EC4-9A27-ACF8-DD98A2C7132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446523E-C00D-B343-E50B-727A2036F3B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36518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2477D97-F49B-8985-BA65-DA13967990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B5F7F0E3-401F-3A35-A903-D7F3A1DB37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DA94E56-EDB2-62B9-333C-C2FCB7541DDF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DD18465-F5B6-BA6C-C66B-DE3635DFEB61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B90BF6B0-1322-85C1-8D36-2543EB829548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Команды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E785603-DF70-DB3A-0779-71110FD644C1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490EEC12-0FC2-674A-9989-0B3E6B62086C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AF78ADDB-8A11-038C-D09C-E1C773C0D67C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7768A9C8-FABB-EA2C-F2B3-0CF38CC41E09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Отправляйте команды: сообщения, маршрут, запрос конфигурации и фото с камеры для удаленного управления объектом.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0971344F-D405-412B-344B-9A4EDDC7D9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371A59-2461-A244-5878-76911BBA9B68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410004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54AF16-9436-6E14-5335-E8A737EDF0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A9001CB7-841D-D213-F4BD-05C2185054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94290435-BAF4-FEDE-A7FA-9358D1D56879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C8B10A0-0D9A-728E-FF94-648818875911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DC5AFEA0-78E2-F20B-4938-C0339DF477BD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История событий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A488FEBD-8F96-3869-4A7E-DB8EFBC58CC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BF31B65A-D222-7CE7-84AB-3D8A6DDB8BD7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6DA62B35-6F73-5641-29EC-94881B357CF8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73191642-BEF7-9C79-7EEE-18B69ABFCC54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Контролируйте события объекта (движение, стоянка, заправка, слив) в хронологическом порядке и отображайте их на карте.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093E2D1-DCCE-73FE-F767-816374CF810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FB99C103-DC01-0531-F46B-1E0B590E0C82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60168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87574B-00A6-9E2C-7F36-2465FEBC99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9A8CEB4A-4BA7-CF11-68D3-4A702F48D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DB9EA1F0-F1F7-43B2-7761-565F9745BF83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E199E69E-2083-1F47-DF32-C7B77FA86425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F962CBB6-5DCB-4B26-B92C-EB1DB6DE7F0A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Треки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E63FDB13-B352-20D3-D6C3-7E56871822CC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5AAD6B26-F08E-53A0-8ADE-042164A58268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1D5A0CA2-F3E7-58F7-8B9A-0702CAB2E6A4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7504AA5A-0164-4CAC-7485-252F47F2F457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Постройте трек для ТС, и на карте отобразятся его скорость, заправки, сливы и другие данные за выбранный промежуток времени.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5730AF3-F7AC-4484-320A-C65BECC7BCF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5ED0D21-AAF0-AF0C-D892-77C8010D007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0250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848ECE-1CAB-060A-80E3-402E3D1052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C0B0C68C-F536-3C82-71F3-62CDDEDC26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E65876D9-8A2E-89C8-D61C-7F928F0E3A18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4AFB33C-8478-4444-D813-C4EBF56F0F2B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6039D6F-39D2-4E98-BF69-19C46DFAFE13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Режим карты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146B8C9F-E1A8-E758-FE59-DA51C69A9441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84A97B8A-62E1-8099-5201-02DD511AFF3B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AB4EA765-9151-88F1-7FD6-439855AF6822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38242109-0D10-1456-C376-85CFC6C0ABFF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Получайте доступ к объектам, </a:t>
            </a:r>
            <a:r>
              <a:rPr lang="ru-RU" sz="2800" dirty="0" err="1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геозонам</a:t>
            </a:r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трекам и маркерам событий на карте с возможностью определения собственного местоположения.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A90FFF2E-59DD-6AA7-32F4-6D14E402020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A4831A6-8CEC-F1FE-830E-06B8AC09850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3898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941224-1346-DED3-9D3C-48382DC7CC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C32D1E3-CBCC-532C-DB4F-28F2BE004D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FE1645C-3807-BF66-47C8-F7A30EF13D87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9199F17B-BA41-31D2-8218-0759BF699CB2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86BE74FD-F60C-C115-1C20-74411524938B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Настраиваемая карточка объекта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158DED03-FDE2-7F3C-AFBE-2B0A7EBDA47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71070964-C7DF-861A-F47B-23CB984FA4C7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7771613B-78A0-F249-4785-61B325C5DC3C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4AC7FD43-93BD-60EF-169B-C865033094E9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Включайте или выключайте отображение различных пунктов, а так же изменяйте их расположение относительно друг друга.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749ED2B6-78CA-F09B-6AB8-CF2F4B7A4D72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587E532-6992-D0C0-564E-A00F22EF1733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2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845375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23E99A2-D5AD-B914-2FE1-4FA4D03D43A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4215C8A-F738-686A-98C5-493AE4F93D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4B15ECA1-B0A0-6149-01E0-1F0625FD03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4230" y="1113169"/>
            <a:ext cx="12419541" cy="6986801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AB1A4A7F-B917-4DC2-D073-402626DEE401}"/>
              </a:ext>
            </a:extLst>
          </p:cNvPr>
          <p:cNvSpPr/>
          <p:nvPr/>
        </p:nvSpPr>
        <p:spPr>
          <a:xfrm>
            <a:off x="-11373" y="5143500"/>
            <a:ext cx="18288000" cy="5143500"/>
          </a:xfrm>
          <a:prstGeom prst="rect">
            <a:avLst/>
          </a:prstGeom>
          <a:solidFill>
            <a:srgbClr val="232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0DEDC918-B0E8-9135-05AF-48226E4CAF79}"/>
              </a:ext>
            </a:extLst>
          </p:cNvPr>
          <p:cNvSpPr txBox="1"/>
          <p:nvPr/>
        </p:nvSpPr>
        <p:spPr>
          <a:xfrm>
            <a:off x="2581273" y="6543811"/>
            <a:ext cx="13125451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50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ФУНКЦИОНАЛЬНЫЕ ВОЗМОЖНОСТИ</a:t>
            </a:r>
            <a:endParaRPr lang="en-US" sz="5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510C08-5F91-75E4-C45E-51BECBD14D39}"/>
              </a:ext>
            </a:extLst>
          </p:cNvPr>
          <p:cNvSpPr txBox="1"/>
          <p:nvPr/>
        </p:nvSpPr>
        <p:spPr>
          <a:xfrm>
            <a:off x="1544781" y="7715250"/>
            <a:ext cx="151984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Система управления </a:t>
            </a:r>
            <a:r>
              <a:rPr lang="en-US" sz="4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CMS</a:t>
            </a:r>
            <a:endParaRPr lang="en-US" sz="4400" b="1" i="0" dirty="0">
              <a:solidFill>
                <a:srgbClr val="0FBC8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1224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72AF958-2060-B814-25D6-BCCF6B0CF8B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88EE49E2-E38E-EC0D-A9E1-3C2D39D57B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5733A98-7EAE-77BA-C598-AE8B8E665501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6F1E449F-5182-90D5-ED39-49713664298D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3E06C3C3-B1AA-3E08-ED92-456DF1C05897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Учетные записи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3CF0E435-E439-6CDD-EC41-ACA6B76BB454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32B12964-CA9B-F89B-E15D-8DDEB6F01027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4222DD85-380D-3283-930F-DD876D54595B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E87EE92A-F8CE-7E88-4B33-D47B1F1BB22C}"/>
              </a:ext>
            </a:extLst>
          </p:cNvPr>
          <p:cNvSpPr txBox="1"/>
          <p:nvPr/>
        </p:nvSpPr>
        <p:spPr>
          <a:xfrm>
            <a:off x="994063" y="2400300"/>
            <a:ext cx="548293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Создавать учетные записи и управлять ими (контролировать оплату, назначать тарифные планы, ограничивать услуги и указывать их стоимость, предоставлять доступ к элементам системы)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7E24B2C-9D9C-1C19-2EF2-FDF1CCF2CE1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8C4D072-F58B-A64A-1D33-BB6B104FE89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3799" y="2400300"/>
            <a:ext cx="10429715" cy="586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5895290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6670B9-50DF-82D9-5656-B7A42D11A9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C14E963-26B5-D5DB-6230-A0DC1D68D5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9FA454C-21EA-07D9-2FAF-402F93514078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9D242299-FFCC-B7E6-F10B-EC2F7295DC05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76804CA0-2202-7E48-28E7-BD7E965204FF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Объекты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3A5B0C7E-49D4-4E5C-0734-A7A4373669F0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3BDBC649-648C-46F9-BE05-83D61DBB4A9B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87BC79E4-3F91-34E4-72D1-BFF3EB97CFB3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F6BA97C6-E29D-AC42-4DCA-B7C837C03BC0}"/>
              </a:ext>
            </a:extLst>
          </p:cNvPr>
          <p:cNvSpPr txBox="1"/>
          <p:nvPr/>
        </p:nvSpPr>
        <p:spPr>
          <a:xfrm>
            <a:off x="994063" y="2400300"/>
            <a:ext cx="548293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Полный список объектов в ваших компаниях/учётных записях, с удобным фильтром. Информация по состоянию объекта (активирован или деактивирован), дате последнего сообщения, модели устройства, номера телефона и уникального ID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CD6B85C-0A97-4756-4CD0-899D560DA6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D509487-3CAE-D4D7-4079-E3904C46AB1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3799" y="2400300"/>
            <a:ext cx="10429714" cy="586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964844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0EDA17A-3106-E2F0-30B2-F64BAB029A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1BAB4BCA-2464-3A07-A21C-61D8228DB7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4F3701D7-78CD-FB18-02A0-D53C601F4C07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EA392FC6-CC1A-C85A-7643-317A057A1B3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73F0AF1C-36C8-450B-C20D-FDD190A0F101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Пользователи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9F6BB452-BCD8-53B7-5E97-7EECBCB1D10B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27DF5A5A-B46E-87F6-DDE1-463537EBC332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9217FC62-65B9-8C7B-A822-B4C7C4BF648D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B7122A55-1A0F-DF56-1F1E-F9865A8506DD}"/>
              </a:ext>
            </a:extLst>
          </p:cNvPr>
          <p:cNvSpPr txBox="1"/>
          <p:nvPr/>
        </p:nvSpPr>
        <p:spPr>
          <a:xfrm>
            <a:off x="994063" y="2400300"/>
            <a:ext cx="5482937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Создание пользователей, предоставление доступа к элементам системы и другие права, создание элементов от имени пользователя. Просмотр журнала с полным логированием действий пользователя за определенный период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365BC06E-A60E-9AC8-74E4-6023C25E2E4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2FBC28E-D798-F2A0-4120-72CC032D8C8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6518" y="2400300"/>
            <a:ext cx="10424276" cy="586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4811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608CABB-C887-AF3A-A667-ADACE7C8EE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E349122-88BA-6CA7-5688-71DA7A8508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A4436652-FF62-3AFC-0A70-96F93D970E86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44613E9F-F69F-2E86-CBFF-A8DC5C332C9B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0D230891-9BEC-6DB5-5DFE-F2F86E709E78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Ретрансляторы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9580E0F5-17E9-4AA4-0641-F2BFB45F0A0E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11192C85-6E77-4161-9731-D55876B7E413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90F83F68-DEAC-F2DD-3030-CFD535343B42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71BE7A96-6BD8-7472-0A11-456A0B1DACF7}"/>
              </a:ext>
            </a:extLst>
          </p:cNvPr>
          <p:cNvSpPr txBox="1"/>
          <p:nvPr/>
        </p:nvSpPr>
        <p:spPr>
          <a:xfrm>
            <a:off x="994063" y="2400300"/>
            <a:ext cx="548293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Создавайте и управляйте ретрансляторами данных, полученные от объектов, на другие серверы и системы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E1A4DFB-7DCD-E61A-D9DB-79CA4818FF6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E056861-5931-8702-FDB3-D5F4286FBA2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3799" y="2400300"/>
            <a:ext cx="10429714" cy="586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577729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8E0EC-EBB9-B13C-85CC-BB43AAB53A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5D8FDB14-7ABA-41D1-D91F-B6385341DC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3137B15A-CCC8-BF2E-F3B2-25B066C9250E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DB3A5FD2-98F3-A0D9-1896-08DB23514905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F6ACBC28-8F31-88C0-208E-F86062E9208C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Корзина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8342BBA6-C560-5458-B8DA-91EF2F67C491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1B0168B2-A0D3-EDDC-F1B3-FB0ED6D16B96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40F650BB-48D6-0725-C2ED-BDAD5CB67931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394A4A2-5C51-EF35-87DD-EA0F33659472}"/>
              </a:ext>
            </a:extLst>
          </p:cNvPr>
          <p:cNvSpPr txBox="1"/>
          <p:nvPr/>
        </p:nvSpPr>
        <p:spPr>
          <a:xfrm>
            <a:off x="994063" y="2400300"/>
            <a:ext cx="5482937" cy="18158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Окончательно удаляйте или восстанавливайте удаленные объекты из системы мониторинга в учетную запись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E65D0A47-1A70-6A3E-D67E-EAB7AB02201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16C572EB-1696-0DB6-24D8-799EBA8EF38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543799" y="2400300"/>
            <a:ext cx="10429714" cy="58673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5451564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3DBE4A2-988C-B575-2547-462060DE34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06784751-7A85-4D5A-8634-46C86A926F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0781CEF-8839-956B-423D-8ED265CC04E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552760" y="-9394"/>
            <a:ext cx="13153964" cy="8668012"/>
          </a:xfrm>
          <a:prstGeom prst="rect">
            <a:avLst/>
          </a:prstGeom>
        </p:spPr>
      </p:pic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E204F80A-A2CF-E6A6-E583-0746351B232F}"/>
              </a:ext>
            </a:extLst>
          </p:cNvPr>
          <p:cNvSpPr/>
          <p:nvPr/>
        </p:nvSpPr>
        <p:spPr>
          <a:xfrm>
            <a:off x="-11373" y="5143500"/>
            <a:ext cx="18288000" cy="5143500"/>
          </a:xfrm>
          <a:prstGeom prst="rect">
            <a:avLst/>
          </a:prstGeom>
          <a:solidFill>
            <a:srgbClr val="23293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TextBox 4">
            <a:extLst>
              <a:ext uri="{FF2B5EF4-FFF2-40B4-BE49-F238E27FC236}">
                <a16:creationId xmlns:a16="http://schemas.microsoft.com/office/drawing/2014/main" id="{9AF5E5BE-D6C9-89A0-C1A5-C33D03117C47}"/>
              </a:ext>
            </a:extLst>
          </p:cNvPr>
          <p:cNvSpPr txBox="1"/>
          <p:nvPr/>
        </p:nvSpPr>
        <p:spPr>
          <a:xfrm>
            <a:off x="2581273" y="6543811"/>
            <a:ext cx="13125451" cy="76944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/>
            <a:r>
              <a:rPr lang="ru-RU" sz="5000" b="1" i="0" dirty="0">
                <a:solidFill>
                  <a:schemeClr val="bg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ФУНКЦИОНАЛЬНЫЕ ВОЗМОЖНОСТИ</a:t>
            </a:r>
            <a:endParaRPr lang="en-US" sz="50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5680DB-8AE2-2996-3A9C-0C4B3492E3AC}"/>
              </a:ext>
            </a:extLst>
          </p:cNvPr>
          <p:cNvSpPr txBox="1"/>
          <p:nvPr/>
        </p:nvSpPr>
        <p:spPr>
          <a:xfrm>
            <a:off x="1544781" y="7715250"/>
            <a:ext cx="15198436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AXENTA Go</a:t>
            </a:r>
            <a:endParaRPr lang="en-US" sz="4400" b="1" i="0" dirty="0">
              <a:solidFill>
                <a:srgbClr val="0FBC82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3282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4A507E-AD2D-97CC-4BC9-F4AADDF486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219C94D3-5814-C787-0B24-41707689D5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6C52D77-40AE-B272-E3F6-95B8BFD2CD05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70A9D6B9-8A37-4F41-C5D7-3C600B204C56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FBCDDCF8-BA24-8DAA-6972-FF85B99BB9C8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Доступ к актуальным данным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4431651C-2E4E-DF9B-44E5-5953DFDEDE2A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1A700900-1299-298F-C3DD-05E4D9412321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D09B48B0-A95F-1868-54C2-CDAE08E37915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2672F550-64BF-1E21-F368-843FCFEC0D44}"/>
              </a:ext>
            </a:extLst>
          </p:cNvPr>
          <p:cNvSpPr txBox="1"/>
          <p:nvPr/>
        </p:nvSpPr>
        <p:spPr>
          <a:xfrm>
            <a:off x="994063" y="2400300"/>
            <a:ext cx="5482937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Информация автоматически обновляется и выводится на экран смартфона в современном и понятном интерфейсе.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B2BA9352-827B-5393-67DF-94DC3045896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A904375-E9B6-CF82-83E4-62DCB3C84BC4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7"/>
            <a:ext cx="3685691" cy="7581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250398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644ACC9-9BC7-B24B-AFF4-01981772BB4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EA34C764-BEEF-3973-4D9B-1AD192143A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8490CFE2-A202-CAF4-1C71-379506D8A822}"/>
              </a:ext>
            </a:extLst>
          </p:cNvPr>
          <p:cNvGrpSpPr/>
          <p:nvPr/>
        </p:nvGrpSpPr>
        <p:grpSpPr>
          <a:xfrm>
            <a:off x="726789" y="923925"/>
            <a:ext cx="12532011" cy="769441"/>
            <a:chOff x="726789" y="923925"/>
            <a:chExt cx="12532011" cy="769441"/>
          </a:xfrm>
        </p:grpSpPr>
        <p:sp>
          <p:nvSpPr>
            <p:cNvPr id="13" name="Прямоугольник: скругленные углы 12">
              <a:extLst>
                <a:ext uri="{FF2B5EF4-FFF2-40B4-BE49-F238E27FC236}">
                  <a16:creationId xmlns:a16="http://schemas.microsoft.com/office/drawing/2014/main" id="{354FFF46-5551-1C77-F959-D1EB563766AA}"/>
                </a:ext>
              </a:extLst>
            </p:cNvPr>
            <p:cNvSpPr/>
            <p:nvPr/>
          </p:nvSpPr>
          <p:spPr>
            <a:xfrm rot="20321148">
              <a:off x="726789" y="1029035"/>
              <a:ext cx="1028631" cy="419100"/>
            </a:xfrm>
            <a:prstGeom prst="roundRect">
              <a:avLst/>
            </a:prstGeom>
            <a:solidFill>
              <a:srgbClr val="0FBC8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TextBox 4">
              <a:extLst>
                <a:ext uri="{FF2B5EF4-FFF2-40B4-BE49-F238E27FC236}">
                  <a16:creationId xmlns:a16="http://schemas.microsoft.com/office/drawing/2014/main" id="{CFFCF10F-51CC-CC51-9239-DC60070BA976}"/>
                </a:ext>
              </a:extLst>
            </p:cNvPr>
            <p:cNvSpPr txBox="1"/>
            <p:nvPr/>
          </p:nvSpPr>
          <p:spPr>
            <a:xfrm>
              <a:off x="1028699" y="923925"/>
              <a:ext cx="12230101" cy="769441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ru-RU" sz="5000" b="1" dirty="0">
                  <a:solidFill>
                    <a:srgbClr val="0F1523"/>
                  </a:solidFill>
                  <a:latin typeface="Arial" panose="020B0604020202020204" pitchFamily="34" charset="0"/>
                  <a:cs typeface="Arial" panose="020B0604020202020204" pitchFamily="34" charset="0"/>
                </a:rPr>
                <a:t>Расширенное позиционирование</a:t>
              </a:r>
              <a:endParaRPr lang="ru-RU" sz="5000" b="1" i="0" dirty="0">
                <a:solidFill>
                  <a:srgbClr val="0F1523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22" name="Группа 21">
            <a:extLst>
              <a:ext uri="{FF2B5EF4-FFF2-40B4-BE49-F238E27FC236}">
                <a16:creationId xmlns:a16="http://schemas.microsoft.com/office/drawing/2014/main" id="{03661248-246F-125F-49DB-60F84AE96825}"/>
              </a:ext>
            </a:extLst>
          </p:cNvPr>
          <p:cNvGrpSpPr/>
          <p:nvPr/>
        </p:nvGrpSpPr>
        <p:grpSpPr>
          <a:xfrm>
            <a:off x="14782800" y="8836025"/>
            <a:ext cx="1981200" cy="422275"/>
            <a:chOff x="14782800" y="8836025"/>
            <a:chExt cx="1981200" cy="422275"/>
          </a:xfrm>
        </p:grpSpPr>
        <p:sp>
          <p:nvSpPr>
            <p:cNvPr id="28" name="TextBox 12">
              <a:extLst>
                <a:ext uri="{FF2B5EF4-FFF2-40B4-BE49-F238E27FC236}">
                  <a16:creationId xmlns:a16="http://schemas.microsoft.com/office/drawing/2014/main" id="{2C974D7D-80B0-CAC2-05E2-D77CECF0872E}"/>
                </a:ext>
              </a:extLst>
            </p:cNvPr>
            <p:cNvSpPr txBox="1"/>
            <p:nvPr/>
          </p:nvSpPr>
          <p:spPr>
            <a:xfrm>
              <a:off x="14782800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29" name="Прямая соединительная линия 28">
              <a:extLst>
                <a:ext uri="{FF2B5EF4-FFF2-40B4-BE49-F238E27FC236}">
                  <a16:creationId xmlns:a16="http://schemas.microsoft.com/office/drawing/2014/main" id="{C6BC351F-8C4C-5302-F6E6-E3BC853C4B2B}"/>
                </a:ext>
              </a:extLst>
            </p:cNvPr>
            <p:cNvCxnSpPr>
              <a:cxnSpLocks/>
            </p:cNvCxnSpPr>
            <p:nvPr/>
          </p:nvCxnSpPr>
          <p:spPr>
            <a:xfrm>
              <a:off x="14782800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TextBox 29">
            <a:extLst>
              <a:ext uri="{FF2B5EF4-FFF2-40B4-BE49-F238E27FC236}">
                <a16:creationId xmlns:a16="http://schemas.microsoft.com/office/drawing/2014/main" id="{5E780027-A20A-5D10-7DA9-4BC428E81174}"/>
              </a:ext>
            </a:extLst>
          </p:cNvPr>
          <p:cNvSpPr txBox="1"/>
          <p:nvPr/>
        </p:nvSpPr>
        <p:spPr>
          <a:xfrm>
            <a:off x="994063" y="2400300"/>
            <a:ext cx="5482937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AXENTA Go использует четыре технологии позиционирования: GPS/ГЛОНАСС, </a:t>
            </a:r>
            <a:r>
              <a:rPr lang="ru-RU" sz="2800" dirty="0" err="1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</a:t>
            </a:r>
            <a:r>
              <a:rPr lang="ru-RU" sz="2800" dirty="0">
                <a:solidFill>
                  <a:srgbClr val="0F152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-Fi, LBS и BLE-маячки. Такой гибридный подход обеспечивает надёжное позиционирование даже там, где GPS бессилен.</a:t>
            </a:r>
            <a:endParaRPr lang="en-US" sz="2800" b="1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4631DD54-DF1B-9CD3-EA76-0ECBFC6E74D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3600" y="548812"/>
            <a:ext cx="4182288" cy="46800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D38206B-0A6F-03ED-DACB-7DF1FD7AA2F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668000" y="1620748"/>
            <a:ext cx="3685691" cy="7581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96485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F152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39F86430-47B7-4D92-BBA0-7C760FC2BB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5518704" y="-4998243"/>
            <a:ext cx="30403465" cy="2028348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2784F26-EC29-425D-A86E-08DCC3B5DF79}"/>
              </a:ext>
            </a:extLst>
          </p:cNvPr>
          <p:cNvSpPr txBox="1"/>
          <p:nvPr/>
        </p:nvSpPr>
        <p:spPr>
          <a:xfrm>
            <a:off x="1894567" y="3771900"/>
            <a:ext cx="14498866" cy="1355550"/>
          </a:xfrm>
          <a:prstGeom prst="rect">
            <a:avLst/>
          </a:prstGeom>
          <a:noFill/>
          <a:ln>
            <a:noFill/>
          </a:ln>
        </p:spPr>
        <p:txBody>
          <a:bodyPr wrap="square" lIns="108000" tIns="54000" rIns="108000" bIns="54000">
            <a:spAutoFit/>
          </a:bodyPr>
          <a:lstStyle/>
          <a:p>
            <a:pPr algn="ctr">
              <a:lnSpc>
                <a:spcPct val="90000"/>
              </a:lnSpc>
            </a:pPr>
            <a:r>
              <a:rPr lang="ru-RU" sz="9000" b="1" dirty="0">
                <a:ln w="0"/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</a:t>
            </a:r>
            <a:r>
              <a:rPr lang="ru-RU" sz="9000" b="1" dirty="0">
                <a:ln w="0"/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пасибо за внимание</a:t>
            </a:r>
          </a:p>
        </p:txBody>
      </p:sp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8F64D519-0346-4D11-9C85-5947155A4C39}"/>
              </a:ext>
            </a:extLst>
          </p:cNvPr>
          <p:cNvGrpSpPr/>
          <p:nvPr/>
        </p:nvGrpSpPr>
        <p:grpSpPr>
          <a:xfrm>
            <a:off x="8153400" y="8887290"/>
            <a:ext cx="1981200" cy="422275"/>
            <a:chOff x="14513286" y="8836025"/>
            <a:chExt cx="1981200" cy="422275"/>
          </a:xfrm>
        </p:grpSpPr>
        <p:sp>
          <p:nvSpPr>
            <p:cNvPr id="12" name="TextBox 12">
              <a:extLst>
                <a:ext uri="{FF2B5EF4-FFF2-40B4-BE49-F238E27FC236}">
                  <a16:creationId xmlns:a16="http://schemas.microsoft.com/office/drawing/2014/main" id="{036948FB-571D-4351-8C8D-4CA946427554}"/>
                </a:ext>
              </a:extLst>
            </p:cNvPr>
            <p:cNvSpPr txBox="1"/>
            <p:nvPr/>
          </p:nvSpPr>
          <p:spPr>
            <a:xfrm>
              <a:off x="14513286" y="8836025"/>
              <a:ext cx="1981200" cy="422275"/>
            </a:xfrm>
            <a:prstGeom prst="rect">
              <a:avLst/>
            </a:prstGeom>
          </p:spPr>
          <p:txBody>
            <a:bodyPr wrap="square" lIns="0" tIns="0" rIns="0" bIns="0" rtlCol="0" anchor="t">
              <a:spAutoFit/>
            </a:bodyPr>
            <a:lstStyle/>
            <a:p>
              <a:pPr algn="ctr">
                <a:lnSpc>
                  <a:spcPts val="3499"/>
                </a:lnSpc>
              </a:pPr>
              <a:r>
                <a:rPr lang="en-US" sz="2499" b="1" dirty="0" err="1">
                  <a:solidFill>
                    <a:schemeClr val="bg1"/>
                  </a:solidFill>
                  <a:latin typeface="Arial" panose="020B0604020202020204" pitchFamily="34" charset="0"/>
                  <a:cs typeface="Arial" panose="020B0604020202020204" pitchFamily="34" charset="0"/>
                  <a:hlinkClick r:id="rId3" tooltip="https://axenta.tech">
                    <a:extLst>
                      <a:ext uri="{A12FA001-AC4F-418D-AE19-62706E023703}">
                        <ahyp:hlinkClr xmlns:ahyp="http://schemas.microsoft.com/office/drawing/2018/hyperlinkcolor" val="tx"/>
                      </a:ext>
                    </a:extLst>
                  </a:hlinkClick>
                </a:rPr>
                <a:t>axenta.tech</a:t>
              </a:r>
              <a:endParaRPr lang="en-US" sz="2499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hlinkClick r:id="rId3" tooltip="https://axenta.tech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endParaRPr>
            </a:p>
          </p:txBody>
        </p:sp>
        <p:cxnSp>
          <p:nvCxnSpPr>
            <p:cNvPr id="13" name="Прямая соединительная линия 12">
              <a:extLst>
                <a:ext uri="{FF2B5EF4-FFF2-40B4-BE49-F238E27FC236}">
                  <a16:creationId xmlns:a16="http://schemas.microsoft.com/office/drawing/2014/main" id="{FB844C61-7AA9-4DBD-A7D9-7029E77A2CA0}"/>
                </a:ext>
              </a:extLst>
            </p:cNvPr>
            <p:cNvCxnSpPr>
              <a:cxnSpLocks/>
            </p:cNvCxnSpPr>
            <p:nvPr/>
          </p:nvCxnSpPr>
          <p:spPr>
            <a:xfrm>
              <a:off x="14513286" y="8877300"/>
              <a:ext cx="1981200" cy="0"/>
            </a:xfrm>
            <a:prstGeom prst="line">
              <a:avLst/>
            </a:prstGeom>
            <a:ln w="38100">
              <a:solidFill>
                <a:srgbClr val="0FBC8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4" name="Рисунок 13">
            <a:extLst>
              <a:ext uri="{FF2B5EF4-FFF2-40B4-BE49-F238E27FC236}">
                <a16:creationId xmlns:a16="http://schemas.microsoft.com/office/drawing/2014/main" id="{34ED0B49-0795-46F4-BA7E-4446FF50F18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1868" y="1838811"/>
            <a:ext cx="9724264" cy="109390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C7062A90-5031-4FAF-9AE4-9CB9854D3A96}"/>
              </a:ext>
            </a:extLst>
          </p:cNvPr>
          <p:cNvSpPr txBox="1"/>
          <p:nvPr/>
        </p:nvSpPr>
        <p:spPr>
          <a:xfrm>
            <a:off x="5974491" y="7932396"/>
            <a:ext cx="1179552" cy="397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CDCDC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Сайт</a:t>
            </a:r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77219521-3DB7-4FA8-8D6A-D3668AB3934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0500" y="5410465"/>
            <a:ext cx="2520000" cy="2520000"/>
          </a:xfrm>
          <a:prstGeom prst="rect">
            <a:avLst/>
          </a:prstGeom>
        </p:spPr>
      </p:pic>
      <p:pic>
        <p:nvPicPr>
          <p:cNvPr id="17" name="Рисунок 16">
            <a:extLst>
              <a:ext uri="{FF2B5EF4-FFF2-40B4-BE49-F238E27FC236}">
                <a16:creationId xmlns:a16="http://schemas.microsoft.com/office/drawing/2014/main" id="{00525AC1-A3E9-4C8A-B7DD-0852C05E1E0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477501" y="5408598"/>
            <a:ext cx="2520000" cy="2520000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2A521C70-E944-4B7A-8DB3-60AD912BE7BC}"/>
              </a:ext>
            </a:extLst>
          </p:cNvPr>
          <p:cNvSpPr txBox="1"/>
          <p:nvPr/>
        </p:nvSpPr>
        <p:spPr>
          <a:xfrm>
            <a:off x="10562459" y="7928598"/>
            <a:ext cx="2350083" cy="3977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000" dirty="0">
                <a:solidFill>
                  <a:srgbClr val="CDCDC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Telegram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7612F3F0-506B-4295-8E4A-4E4104A2AB7B}"/>
              </a:ext>
            </a:extLst>
          </p:cNvPr>
          <p:cNvSpPr txBox="1"/>
          <p:nvPr/>
        </p:nvSpPr>
        <p:spPr>
          <a:xfrm>
            <a:off x="7810500" y="6420973"/>
            <a:ext cx="2667001" cy="49898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ts val="3499"/>
              </a:lnSpc>
            </a:pPr>
            <a:r>
              <a:rPr lang="en-US" sz="2400" b="1" dirty="0">
                <a:solidFill>
                  <a:srgbClr val="0FBC8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88007005573</a:t>
            </a:r>
          </a:p>
        </p:txBody>
      </p:sp>
    </p:spTree>
    <p:extLst>
      <p:ext uri="{BB962C8B-B14F-4D97-AF65-F5344CB8AC3E}">
        <p14:creationId xmlns:p14="http://schemas.microsoft.com/office/powerpoint/2010/main" val="24293498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4612</TotalTime>
  <Words>1516</Words>
  <Application>Microsoft Office PowerPoint</Application>
  <PresentationFormat>Произвольный</PresentationFormat>
  <Paragraphs>220</Paragraphs>
  <Slides>48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48</vt:i4>
      </vt:variant>
    </vt:vector>
  </HeadingPairs>
  <TitlesOfParts>
    <vt:vector size="51" baseType="lpstr">
      <vt:lpstr>Arial</vt:lpstr>
      <vt:lpstr>Calibri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AXENTA</dc:title>
  <dc:creator>NEKTA</dc:creator>
  <cp:lastModifiedBy>Дмитрий Поликарпов</cp:lastModifiedBy>
  <cp:revision>134</cp:revision>
  <dcterms:created xsi:type="dcterms:W3CDTF">2006-08-16T00:00:00Z</dcterms:created>
  <dcterms:modified xsi:type="dcterms:W3CDTF">2025-10-13T12:43:05Z</dcterms:modified>
  <dc:identifier>DAFxC6uZ6Ck</dc:identifier>
</cp:coreProperties>
</file>